
<file path=[Content_Types].xml><?xml version="1.0" encoding="utf-8"?>
<Types xmlns="http://schemas.openxmlformats.org/package/2006/content-types">
  <Default Extension="emf" ContentType="image/x-emf"/>
  <Default Extension="gif" ContentType="image/gif"/>
  <Default Extension="glb" ContentType="model/gltf.binary"/>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73" r:id="rId2"/>
    <p:sldMasterId id="2147483660" r:id="rId3"/>
  </p:sldMasterIdLst>
  <p:notesMasterIdLst>
    <p:notesMasterId r:id="rId67"/>
  </p:notesMasterIdLst>
  <p:sldIdLst>
    <p:sldId id="256" r:id="rId4"/>
    <p:sldId id="332" r:id="rId5"/>
    <p:sldId id="277" r:id="rId6"/>
    <p:sldId id="278" r:id="rId7"/>
    <p:sldId id="295" r:id="rId8"/>
    <p:sldId id="378" r:id="rId9"/>
    <p:sldId id="385" r:id="rId10"/>
    <p:sldId id="369" r:id="rId11"/>
    <p:sldId id="371" r:id="rId12"/>
    <p:sldId id="370" r:id="rId13"/>
    <p:sldId id="299" r:id="rId14"/>
    <p:sldId id="333" r:id="rId15"/>
    <p:sldId id="334" r:id="rId16"/>
    <p:sldId id="302" r:id="rId17"/>
    <p:sldId id="304" r:id="rId18"/>
    <p:sldId id="306" r:id="rId19"/>
    <p:sldId id="279" r:id="rId20"/>
    <p:sldId id="363" r:id="rId21"/>
    <p:sldId id="310" r:id="rId22"/>
    <p:sldId id="387" r:id="rId23"/>
    <p:sldId id="335" r:id="rId24"/>
    <p:sldId id="336" r:id="rId25"/>
    <p:sldId id="337" r:id="rId26"/>
    <p:sldId id="307" r:id="rId27"/>
    <p:sldId id="344" r:id="rId28"/>
    <p:sldId id="313" r:id="rId29"/>
    <p:sldId id="312" r:id="rId30"/>
    <p:sldId id="345" r:id="rId31"/>
    <p:sldId id="380" r:id="rId32"/>
    <p:sldId id="338" r:id="rId33"/>
    <p:sldId id="374" r:id="rId34"/>
    <p:sldId id="384" r:id="rId35"/>
    <p:sldId id="350" r:id="rId36"/>
    <p:sldId id="381" r:id="rId37"/>
    <p:sldId id="386" r:id="rId38"/>
    <p:sldId id="317" r:id="rId39"/>
    <p:sldId id="318" r:id="rId40"/>
    <p:sldId id="361" r:id="rId41"/>
    <p:sldId id="364" r:id="rId42"/>
    <p:sldId id="319" r:id="rId43"/>
    <p:sldId id="320" r:id="rId44"/>
    <p:sldId id="372" r:id="rId45"/>
    <p:sldId id="352" r:id="rId46"/>
    <p:sldId id="377" r:id="rId47"/>
    <p:sldId id="359" r:id="rId48"/>
    <p:sldId id="281" r:id="rId49"/>
    <p:sldId id="290" r:id="rId50"/>
    <p:sldId id="291" r:id="rId51"/>
    <p:sldId id="382" r:id="rId52"/>
    <p:sldId id="383" r:id="rId53"/>
    <p:sldId id="375" r:id="rId54"/>
    <p:sldId id="376" r:id="rId55"/>
    <p:sldId id="325" r:id="rId56"/>
    <p:sldId id="357" r:id="rId57"/>
    <p:sldId id="358" r:id="rId58"/>
    <p:sldId id="282" r:id="rId59"/>
    <p:sldId id="288" r:id="rId60"/>
    <p:sldId id="327" r:id="rId61"/>
    <p:sldId id="366" r:id="rId62"/>
    <p:sldId id="283" r:id="rId63"/>
    <p:sldId id="289" r:id="rId64"/>
    <p:sldId id="340" r:id="rId65"/>
    <p:sldId id="287"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67A3"/>
    <a:srgbClr val="288D80"/>
    <a:srgbClr val="0049A8"/>
    <a:srgbClr val="0360A2"/>
    <a:srgbClr val="89492E"/>
    <a:srgbClr val="6BDCFF"/>
    <a:srgbClr val="FF2600"/>
    <a:srgbClr val="D1ECF5"/>
    <a:srgbClr val="FFC000"/>
    <a:srgbClr val="55BA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20"/>
    <p:restoredTop sz="96327"/>
  </p:normalViewPr>
  <p:slideViewPr>
    <p:cSldViewPr snapToGrid="0">
      <p:cViewPr varScale="1">
        <p:scale>
          <a:sx n="123" d="100"/>
          <a:sy n="123" d="100"/>
        </p:scale>
        <p:origin x="632" y="19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792314-29CC-7348-83E5-DDB0846663D0}" type="doc">
      <dgm:prSet loTypeId="urn:microsoft.com/office/officeart/2005/8/layout/vList3" loCatId="icon" qsTypeId="urn:microsoft.com/office/officeart/2005/8/quickstyle/simple1" qsCatId="simple" csTypeId="urn:microsoft.com/office/officeart/2005/8/colors/accent1_2" csCatId="accent1" phldr="1"/>
      <dgm:spPr/>
    </dgm:pt>
    <dgm:pt modelId="{B07E21E1-748D-9B4C-8420-70596D9B8F6B}">
      <dgm:prSet phldrT="[Text]" phldr="1"/>
      <dgm:spPr>
        <a:solidFill>
          <a:srgbClr val="D1ECF5"/>
        </a:solidFill>
      </dgm:spPr>
      <dgm:t>
        <a:bodyPr/>
        <a:lstStyle/>
        <a:p>
          <a:endParaRPr lang="en-US" dirty="0"/>
        </a:p>
      </dgm:t>
    </dgm:pt>
    <dgm:pt modelId="{E61B0D68-A1C9-A24D-8380-84774841A123}" type="parTrans" cxnId="{9F32C86F-AA4A-694C-912D-B299D52D0F7E}">
      <dgm:prSet/>
      <dgm:spPr/>
      <dgm:t>
        <a:bodyPr/>
        <a:lstStyle/>
        <a:p>
          <a:endParaRPr lang="en-US"/>
        </a:p>
      </dgm:t>
    </dgm:pt>
    <dgm:pt modelId="{C50E7DCC-8AB6-A344-8A9F-5DC9F41B72C2}" type="sibTrans" cxnId="{9F32C86F-AA4A-694C-912D-B299D52D0F7E}">
      <dgm:prSet/>
      <dgm:spPr/>
      <dgm:t>
        <a:bodyPr/>
        <a:lstStyle/>
        <a:p>
          <a:endParaRPr lang="en-US"/>
        </a:p>
      </dgm:t>
    </dgm:pt>
    <dgm:pt modelId="{B7DF8362-77D4-0449-9D6A-69853E83093C}">
      <dgm:prSet phldrT="[Text]" phldr="1"/>
      <dgm:spPr>
        <a:solidFill>
          <a:srgbClr val="D1ECF5"/>
        </a:solidFill>
      </dgm:spPr>
      <dgm:t>
        <a:bodyPr/>
        <a:lstStyle/>
        <a:p>
          <a:endParaRPr lang="en-US" dirty="0"/>
        </a:p>
      </dgm:t>
    </dgm:pt>
    <dgm:pt modelId="{DB40B7D5-786E-8F42-B40A-8E852F231FE6}" type="parTrans" cxnId="{CEB6E016-9A2C-AF4F-9F73-4C8D534AEE6F}">
      <dgm:prSet/>
      <dgm:spPr/>
      <dgm:t>
        <a:bodyPr/>
        <a:lstStyle/>
        <a:p>
          <a:endParaRPr lang="en-US"/>
        </a:p>
      </dgm:t>
    </dgm:pt>
    <dgm:pt modelId="{05F480E6-4103-B449-B760-2B9A02A8365B}" type="sibTrans" cxnId="{CEB6E016-9A2C-AF4F-9F73-4C8D534AEE6F}">
      <dgm:prSet/>
      <dgm:spPr/>
      <dgm:t>
        <a:bodyPr/>
        <a:lstStyle/>
        <a:p>
          <a:endParaRPr lang="en-US"/>
        </a:p>
      </dgm:t>
    </dgm:pt>
    <dgm:pt modelId="{D6E1FC12-1A15-8740-8605-032C52196CE7}">
      <dgm:prSet phldrT="[Text]" phldr="1"/>
      <dgm:spPr>
        <a:solidFill>
          <a:srgbClr val="D1ECF5"/>
        </a:solidFill>
      </dgm:spPr>
      <dgm:t>
        <a:bodyPr/>
        <a:lstStyle/>
        <a:p>
          <a:endParaRPr lang="en-US" dirty="0"/>
        </a:p>
      </dgm:t>
    </dgm:pt>
    <dgm:pt modelId="{BD54FC56-85D2-BE42-852A-625276BCE058}" type="parTrans" cxnId="{2FB9943F-1653-4944-8C88-7EFA7A06AC60}">
      <dgm:prSet/>
      <dgm:spPr/>
      <dgm:t>
        <a:bodyPr/>
        <a:lstStyle/>
        <a:p>
          <a:endParaRPr lang="en-US"/>
        </a:p>
      </dgm:t>
    </dgm:pt>
    <dgm:pt modelId="{0BF1DD30-8903-064B-AD44-BA59E2967517}" type="sibTrans" cxnId="{2FB9943F-1653-4944-8C88-7EFA7A06AC60}">
      <dgm:prSet/>
      <dgm:spPr/>
      <dgm:t>
        <a:bodyPr/>
        <a:lstStyle/>
        <a:p>
          <a:endParaRPr lang="en-US"/>
        </a:p>
      </dgm:t>
    </dgm:pt>
    <dgm:pt modelId="{1BA2CA3B-E2AE-A241-9C06-E396AD0664DE}" type="pres">
      <dgm:prSet presAssocID="{06792314-29CC-7348-83E5-DDB0846663D0}" presName="linearFlow" presStyleCnt="0">
        <dgm:presLayoutVars>
          <dgm:dir/>
          <dgm:resizeHandles val="exact"/>
        </dgm:presLayoutVars>
      </dgm:prSet>
      <dgm:spPr/>
    </dgm:pt>
    <dgm:pt modelId="{595B979F-694E-AA4D-8E26-50ED7355F68D}" type="pres">
      <dgm:prSet presAssocID="{B07E21E1-748D-9B4C-8420-70596D9B8F6B}" presName="composite" presStyleCnt="0"/>
      <dgm:spPr/>
    </dgm:pt>
    <dgm:pt modelId="{3FE239F4-1543-A340-8444-48E1AEE89D22}" type="pres">
      <dgm:prSet presAssocID="{B07E21E1-748D-9B4C-8420-70596D9B8F6B}" presName="imgShp" presStyleLbl="fgImgPlace1" presStyleIdx="0" presStyleCnt="3"/>
      <dgm:spPr/>
    </dgm:pt>
    <dgm:pt modelId="{E25ED824-73CB-244D-B091-C1A1D10B0B51}" type="pres">
      <dgm:prSet presAssocID="{B07E21E1-748D-9B4C-8420-70596D9B8F6B}" presName="txShp" presStyleLbl="node1" presStyleIdx="0" presStyleCnt="3">
        <dgm:presLayoutVars>
          <dgm:bulletEnabled val="1"/>
        </dgm:presLayoutVars>
      </dgm:prSet>
      <dgm:spPr/>
    </dgm:pt>
    <dgm:pt modelId="{67EABCA2-9830-1B43-B3F8-7121E7B9C947}" type="pres">
      <dgm:prSet presAssocID="{C50E7DCC-8AB6-A344-8A9F-5DC9F41B72C2}" presName="spacing" presStyleCnt="0"/>
      <dgm:spPr/>
    </dgm:pt>
    <dgm:pt modelId="{748DFBD2-DE23-F54E-A6E2-26A1F8FD610E}" type="pres">
      <dgm:prSet presAssocID="{B7DF8362-77D4-0449-9D6A-69853E83093C}" presName="composite" presStyleCnt="0"/>
      <dgm:spPr/>
    </dgm:pt>
    <dgm:pt modelId="{072229E2-E59A-D440-9B92-8531DC4D9958}" type="pres">
      <dgm:prSet presAssocID="{B7DF8362-77D4-0449-9D6A-69853E83093C}" presName="imgShp" presStyleLbl="fgImgPlace1" presStyleIdx="1" presStyleCnt="3"/>
      <dgm:spPr/>
    </dgm:pt>
    <dgm:pt modelId="{D4C25079-7287-1045-B5C3-DE726E072CAB}" type="pres">
      <dgm:prSet presAssocID="{B7DF8362-77D4-0449-9D6A-69853E83093C}" presName="txShp" presStyleLbl="node1" presStyleIdx="1" presStyleCnt="3">
        <dgm:presLayoutVars>
          <dgm:bulletEnabled val="1"/>
        </dgm:presLayoutVars>
      </dgm:prSet>
      <dgm:spPr/>
    </dgm:pt>
    <dgm:pt modelId="{369070CA-04D7-4945-B35C-7F208E809ACE}" type="pres">
      <dgm:prSet presAssocID="{05F480E6-4103-B449-B760-2B9A02A8365B}" presName="spacing" presStyleCnt="0"/>
      <dgm:spPr/>
    </dgm:pt>
    <dgm:pt modelId="{91EEA1FF-6993-FD4B-AC1C-1AE2F150BCFF}" type="pres">
      <dgm:prSet presAssocID="{D6E1FC12-1A15-8740-8605-032C52196CE7}" presName="composite" presStyleCnt="0"/>
      <dgm:spPr/>
    </dgm:pt>
    <dgm:pt modelId="{559717D2-82A4-7D48-B25B-F964EA337D39}" type="pres">
      <dgm:prSet presAssocID="{D6E1FC12-1A15-8740-8605-032C52196CE7}" presName="imgShp" presStyleLbl="fgImgPlace1" presStyleIdx="2" presStyleCnt="3"/>
      <dgm:spPr/>
    </dgm:pt>
    <dgm:pt modelId="{51CEA69A-79D2-3A42-952F-522559F09241}" type="pres">
      <dgm:prSet presAssocID="{D6E1FC12-1A15-8740-8605-032C52196CE7}" presName="txShp" presStyleLbl="node1" presStyleIdx="2" presStyleCnt="3">
        <dgm:presLayoutVars>
          <dgm:bulletEnabled val="1"/>
        </dgm:presLayoutVars>
      </dgm:prSet>
      <dgm:spPr/>
    </dgm:pt>
  </dgm:ptLst>
  <dgm:cxnLst>
    <dgm:cxn modelId="{CEB6E016-9A2C-AF4F-9F73-4C8D534AEE6F}" srcId="{06792314-29CC-7348-83E5-DDB0846663D0}" destId="{B7DF8362-77D4-0449-9D6A-69853E83093C}" srcOrd="1" destOrd="0" parTransId="{DB40B7D5-786E-8F42-B40A-8E852F231FE6}" sibTransId="{05F480E6-4103-B449-B760-2B9A02A8365B}"/>
    <dgm:cxn modelId="{9320142D-EC31-184E-AE19-22E997F70450}" type="presOf" srcId="{B07E21E1-748D-9B4C-8420-70596D9B8F6B}" destId="{E25ED824-73CB-244D-B091-C1A1D10B0B51}" srcOrd="0" destOrd="0" presId="urn:microsoft.com/office/officeart/2005/8/layout/vList3"/>
    <dgm:cxn modelId="{2FB9943F-1653-4944-8C88-7EFA7A06AC60}" srcId="{06792314-29CC-7348-83E5-DDB0846663D0}" destId="{D6E1FC12-1A15-8740-8605-032C52196CE7}" srcOrd="2" destOrd="0" parTransId="{BD54FC56-85D2-BE42-852A-625276BCE058}" sibTransId="{0BF1DD30-8903-064B-AD44-BA59E2967517}"/>
    <dgm:cxn modelId="{9F32C86F-AA4A-694C-912D-B299D52D0F7E}" srcId="{06792314-29CC-7348-83E5-DDB0846663D0}" destId="{B07E21E1-748D-9B4C-8420-70596D9B8F6B}" srcOrd="0" destOrd="0" parTransId="{E61B0D68-A1C9-A24D-8380-84774841A123}" sibTransId="{C50E7DCC-8AB6-A344-8A9F-5DC9F41B72C2}"/>
    <dgm:cxn modelId="{126BEEAB-FDCB-A744-B4B2-D8809F7EF90C}" type="presOf" srcId="{D6E1FC12-1A15-8740-8605-032C52196CE7}" destId="{51CEA69A-79D2-3A42-952F-522559F09241}" srcOrd="0" destOrd="0" presId="urn:microsoft.com/office/officeart/2005/8/layout/vList3"/>
    <dgm:cxn modelId="{B5782DBE-0D52-F34B-AD91-A58E08FD1230}" type="presOf" srcId="{06792314-29CC-7348-83E5-DDB0846663D0}" destId="{1BA2CA3B-E2AE-A241-9C06-E396AD0664DE}" srcOrd="0" destOrd="0" presId="urn:microsoft.com/office/officeart/2005/8/layout/vList3"/>
    <dgm:cxn modelId="{F73A6FE0-16B6-A947-88B4-778547467B42}" type="presOf" srcId="{B7DF8362-77D4-0449-9D6A-69853E83093C}" destId="{D4C25079-7287-1045-B5C3-DE726E072CAB}" srcOrd="0" destOrd="0" presId="urn:microsoft.com/office/officeart/2005/8/layout/vList3"/>
    <dgm:cxn modelId="{73E59AB2-AFC2-394F-A0B3-B351EB4F7F1D}" type="presParOf" srcId="{1BA2CA3B-E2AE-A241-9C06-E396AD0664DE}" destId="{595B979F-694E-AA4D-8E26-50ED7355F68D}" srcOrd="0" destOrd="0" presId="urn:microsoft.com/office/officeart/2005/8/layout/vList3"/>
    <dgm:cxn modelId="{C4FA20BE-F36D-2D43-8884-6940B53314A4}" type="presParOf" srcId="{595B979F-694E-AA4D-8E26-50ED7355F68D}" destId="{3FE239F4-1543-A340-8444-48E1AEE89D22}" srcOrd="0" destOrd="0" presId="urn:microsoft.com/office/officeart/2005/8/layout/vList3"/>
    <dgm:cxn modelId="{B9554B7A-8E52-1342-8944-5AFAAE2C5736}" type="presParOf" srcId="{595B979F-694E-AA4D-8E26-50ED7355F68D}" destId="{E25ED824-73CB-244D-B091-C1A1D10B0B51}" srcOrd="1" destOrd="0" presId="urn:microsoft.com/office/officeart/2005/8/layout/vList3"/>
    <dgm:cxn modelId="{0CDE3E28-891F-6B4F-8824-9E4EC0D8F133}" type="presParOf" srcId="{1BA2CA3B-E2AE-A241-9C06-E396AD0664DE}" destId="{67EABCA2-9830-1B43-B3F8-7121E7B9C947}" srcOrd="1" destOrd="0" presId="urn:microsoft.com/office/officeart/2005/8/layout/vList3"/>
    <dgm:cxn modelId="{4448CBB7-7BE9-2047-A850-BFB7CE1EC78F}" type="presParOf" srcId="{1BA2CA3B-E2AE-A241-9C06-E396AD0664DE}" destId="{748DFBD2-DE23-F54E-A6E2-26A1F8FD610E}" srcOrd="2" destOrd="0" presId="urn:microsoft.com/office/officeart/2005/8/layout/vList3"/>
    <dgm:cxn modelId="{E916E8AA-A833-E84C-BCE6-CBD84C2D418A}" type="presParOf" srcId="{748DFBD2-DE23-F54E-A6E2-26A1F8FD610E}" destId="{072229E2-E59A-D440-9B92-8531DC4D9958}" srcOrd="0" destOrd="0" presId="urn:microsoft.com/office/officeart/2005/8/layout/vList3"/>
    <dgm:cxn modelId="{8F61C865-0133-2448-A1E7-C69AB1074101}" type="presParOf" srcId="{748DFBD2-DE23-F54E-A6E2-26A1F8FD610E}" destId="{D4C25079-7287-1045-B5C3-DE726E072CAB}" srcOrd="1" destOrd="0" presId="urn:microsoft.com/office/officeart/2005/8/layout/vList3"/>
    <dgm:cxn modelId="{965AB5B5-A63A-D149-844A-942A25B4CDA8}" type="presParOf" srcId="{1BA2CA3B-E2AE-A241-9C06-E396AD0664DE}" destId="{369070CA-04D7-4945-B35C-7F208E809ACE}" srcOrd="3" destOrd="0" presId="urn:microsoft.com/office/officeart/2005/8/layout/vList3"/>
    <dgm:cxn modelId="{2F85C869-4741-0948-8A58-18C5C1E05EB8}" type="presParOf" srcId="{1BA2CA3B-E2AE-A241-9C06-E396AD0664DE}" destId="{91EEA1FF-6993-FD4B-AC1C-1AE2F150BCFF}" srcOrd="4" destOrd="0" presId="urn:microsoft.com/office/officeart/2005/8/layout/vList3"/>
    <dgm:cxn modelId="{799908AC-A8B8-8D4D-A92B-146804806A46}" type="presParOf" srcId="{91EEA1FF-6993-FD4B-AC1C-1AE2F150BCFF}" destId="{559717D2-82A4-7D48-B25B-F964EA337D39}" srcOrd="0" destOrd="0" presId="urn:microsoft.com/office/officeart/2005/8/layout/vList3"/>
    <dgm:cxn modelId="{C5081BA0-5447-9A41-8285-0E3C1FAE907E}" type="presParOf" srcId="{91EEA1FF-6993-FD4B-AC1C-1AE2F150BCFF}" destId="{51CEA69A-79D2-3A42-952F-522559F09241}"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6792314-29CC-7348-83E5-DDB0846663D0}" type="doc">
      <dgm:prSet loTypeId="urn:microsoft.com/office/officeart/2005/8/layout/vList3" loCatId="icon" qsTypeId="urn:microsoft.com/office/officeart/2005/8/quickstyle/simple1" qsCatId="simple" csTypeId="urn:microsoft.com/office/officeart/2005/8/colors/accent1_2" csCatId="accent1" phldr="1"/>
      <dgm:spPr/>
    </dgm:pt>
    <dgm:pt modelId="{B07E21E1-748D-9B4C-8420-70596D9B8F6B}">
      <dgm:prSet phldrT="[Text]" phldr="1"/>
      <dgm:spPr>
        <a:solidFill>
          <a:srgbClr val="FFC000"/>
        </a:solidFill>
      </dgm:spPr>
      <dgm:t>
        <a:bodyPr/>
        <a:lstStyle/>
        <a:p>
          <a:endParaRPr lang="en-US" dirty="0"/>
        </a:p>
      </dgm:t>
    </dgm:pt>
    <dgm:pt modelId="{E61B0D68-A1C9-A24D-8380-84774841A123}" type="parTrans" cxnId="{9F32C86F-AA4A-694C-912D-B299D52D0F7E}">
      <dgm:prSet/>
      <dgm:spPr/>
      <dgm:t>
        <a:bodyPr/>
        <a:lstStyle/>
        <a:p>
          <a:endParaRPr lang="en-US"/>
        </a:p>
      </dgm:t>
    </dgm:pt>
    <dgm:pt modelId="{C50E7DCC-8AB6-A344-8A9F-5DC9F41B72C2}" type="sibTrans" cxnId="{9F32C86F-AA4A-694C-912D-B299D52D0F7E}">
      <dgm:prSet/>
      <dgm:spPr/>
      <dgm:t>
        <a:bodyPr/>
        <a:lstStyle/>
        <a:p>
          <a:endParaRPr lang="en-US"/>
        </a:p>
      </dgm:t>
    </dgm:pt>
    <dgm:pt modelId="{B7DF8362-77D4-0449-9D6A-69853E83093C}">
      <dgm:prSet phldrT="[Text]" phldr="1"/>
      <dgm:spPr>
        <a:solidFill>
          <a:srgbClr val="FFC000"/>
        </a:solidFill>
      </dgm:spPr>
      <dgm:t>
        <a:bodyPr/>
        <a:lstStyle/>
        <a:p>
          <a:endParaRPr lang="en-US" dirty="0"/>
        </a:p>
      </dgm:t>
    </dgm:pt>
    <dgm:pt modelId="{DB40B7D5-786E-8F42-B40A-8E852F231FE6}" type="parTrans" cxnId="{CEB6E016-9A2C-AF4F-9F73-4C8D534AEE6F}">
      <dgm:prSet/>
      <dgm:spPr/>
      <dgm:t>
        <a:bodyPr/>
        <a:lstStyle/>
        <a:p>
          <a:endParaRPr lang="en-US"/>
        </a:p>
      </dgm:t>
    </dgm:pt>
    <dgm:pt modelId="{05F480E6-4103-B449-B760-2B9A02A8365B}" type="sibTrans" cxnId="{CEB6E016-9A2C-AF4F-9F73-4C8D534AEE6F}">
      <dgm:prSet/>
      <dgm:spPr/>
      <dgm:t>
        <a:bodyPr/>
        <a:lstStyle/>
        <a:p>
          <a:endParaRPr lang="en-US"/>
        </a:p>
      </dgm:t>
    </dgm:pt>
    <dgm:pt modelId="{D6E1FC12-1A15-8740-8605-032C52196CE7}">
      <dgm:prSet phldrT="[Text]" phldr="1"/>
      <dgm:spPr>
        <a:solidFill>
          <a:srgbClr val="FFC000"/>
        </a:solidFill>
      </dgm:spPr>
      <dgm:t>
        <a:bodyPr/>
        <a:lstStyle/>
        <a:p>
          <a:endParaRPr lang="en-US" dirty="0"/>
        </a:p>
      </dgm:t>
    </dgm:pt>
    <dgm:pt modelId="{BD54FC56-85D2-BE42-852A-625276BCE058}" type="parTrans" cxnId="{2FB9943F-1653-4944-8C88-7EFA7A06AC60}">
      <dgm:prSet/>
      <dgm:spPr/>
      <dgm:t>
        <a:bodyPr/>
        <a:lstStyle/>
        <a:p>
          <a:endParaRPr lang="en-US"/>
        </a:p>
      </dgm:t>
    </dgm:pt>
    <dgm:pt modelId="{0BF1DD30-8903-064B-AD44-BA59E2967517}" type="sibTrans" cxnId="{2FB9943F-1653-4944-8C88-7EFA7A06AC60}">
      <dgm:prSet/>
      <dgm:spPr/>
      <dgm:t>
        <a:bodyPr/>
        <a:lstStyle/>
        <a:p>
          <a:endParaRPr lang="en-US"/>
        </a:p>
      </dgm:t>
    </dgm:pt>
    <dgm:pt modelId="{1BA2CA3B-E2AE-A241-9C06-E396AD0664DE}" type="pres">
      <dgm:prSet presAssocID="{06792314-29CC-7348-83E5-DDB0846663D0}" presName="linearFlow" presStyleCnt="0">
        <dgm:presLayoutVars>
          <dgm:dir/>
          <dgm:resizeHandles val="exact"/>
        </dgm:presLayoutVars>
      </dgm:prSet>
      <dgm:spPr/>
    </dgm:pt>
    <dgm:pt modelId="{595B979F-694E-AA4D-8E26-50ED7355F68D}" type="pres">
      <dgm:prSet presAssocID="{B07E21E1-748D-9B4C-8420-70596D9B8F6B}" presName="composite" presStyleCnt="0"/>
      <dgm:spPr/>
    </dgm:pt>
    <dgm:pt modelId="{3FE239F4-1543-A340-8444-48E1AEE89D22}" type="pres">
      <dgm:prSet presAssocID="{B07E21E1-748D-9B4C-8420-70596D9B8F6B}" presName="imgShp" presStyleLbl="fgImgPlace1" presStyleIdx="0" presStyleCnt="3"/>
      <dgm:spPr/>
    </dgm:pt>
    <dgm:pt modelId="{E25ED824-73CB-244D-B091-C1A1D10B0B51}" type="pres">
      <dgm:prSet presAssocID="{B07E21E1-748D-9B4C-8420-70596D9B8F6B}" presName="txShp" presStyleLbl="node1" presStyleIdx="0" presStyleCnt="3">
        <dgm:presLayoutVars>
          <dgm:bulletEnabled val="1"/>
        </dgm:presLayoutVars>
      </dgm:prSet>
      <dgm:spPr/>
    </dgm:pt>
    <dgm:pt modelId="{67EABCA2-9830-1B43-B3F8-7121E7B9C947}" type="pres">
      <dgm:prSet presAssocID="{C50E7DCC-8AB6-A344-8A9F-5DC9F41B72C2}" presName="spacing" presStyleCnt="0"/>
      <dgm:spPr/>
    </dgm:pt>
    <dgm:pt modelId="{748DFBD2-DE23-F54E-A6E2-26A1F8FD610E}" type="pres">
      <dgm:prSet presAssocID="{B7DF8362-77D4-0449-9D6A-69853E83093C}" presName="composite" presStyleCnt="0"/>
      <dgm:spPr/>
    </dgm:pt>
    <dgm:pt modelId="{072229E2-E59A-D440-9B92-8531DC4D9958}" type="pres">
      <dgm:prSet presAssocID="{B7DF8362-77D4-0449-9D6A-69853E83093C}" presName="imgShp" presStyleLbl="fgImgPlace1" presStyleIdx="1" presStyleCnt="3"/>
      <dgm:spPr/>
    </dgm:pt>
    <dgm:pt modelId="{D4C25079-7287-1045-B5C3-DE726E072CAB}" type="pres">
      <dgm:prSet presAssocID="{B7DF8362-77D4-0449-9D6A-69853E83093C}" presName="txShp" presStyleLbl="node1" presStyleIdx="1" presStyleCnt="3">
        <dgm:presLayoutVars>
          <dgm:bulletEnabled val="1"/>
        </dgm:presLayoutVars>
      </dgm:prSet>
      <dgm:spPr/>
    </dgm:pt>
    <dgm:pt modelId="{369070CA-04D7-4945-B35C-7F208E809ACE}" type="pres">
      <dgm:prSet presAssocID="{05F480E6-4103-B449-B760-2B9A02A8365B}" presName="spacing" presStyleCnt="0"/>
      <dgm:spPr/>
    </dgm:pt>
    <dgm:pt modelId="{91EEA1FF-6993-FD4B-AC1C-1AE2F150BCFF}" type="pres">
      <dgm:prSet presAssocID="{D6E1FC12-1A15-8740-8605-032C52196CE7}" presName="composite" presStyleCnt="0"/>
      <dgm:spPr/>
    </dgm:pt>
    <dgm:pt modelId="{559717D2-82A4-7D48-B25B-F964EA337D39}" type="pres">
      <dgm:prSet presAssocID="{D6E1FC12-1A15-8740-8605-032C52196CE7}" presName="imgShp" presStyleLbl="fgImgPlace1" presStyleIdx="2" presStyleCnt="3"/>
      <dgm:spPr/>
    </dgm:pt>
    <dgm:pt modelId="{51CEA69A-79D2-3A42-952F-522559F09241}" type="pres">
      <dgm:prSet presAssocID="{D6E1FC12-1A15-8740-8605-032C52196CE7}" presName="txShp" presStyleLbl="node1" presStyleIdx="2" presStyleCnt="3">
        <dgm:presLayoutVars>
          <dgm:bulletEnabled val="1"/>
        </dgm:presLayoutVars>
      </dgm:prSet>
      <dgm:spPr/>
    </dgm:pt>
  </dgm:ptLst>
  <dgm:cxnLst>
    <dgm:cxn modelId="{CEB6E016-9A2C-AF4F-9F73-4C8D534AEE6F}" srcId="{06792314-29CC-7348-83E5-DDB0846663D0}" destId="{B7DF8362-77D4-0449-9D6A-69853E83093C}" srcOrd="1" destOrd="0" parTransId="{DB40B7D5-786E-8F42-B40A-8E852F231FE6}" sibTransId="{05F480E6-4103-B449-B760-2B9A02A8365B}"/>
    <dgm:cxn modelId="{9320142D-EC31-184E-AE19-22E997F70450}" type="presOf" srcId="{B07E21E1-748D-9B4C-8420-70596D9B8F6B}" destId="{E25ED824-73CB-244D-B091-C1A1D10B0B51}" srcOrd="0" destOrd="0" presId="urn:microsoft.com/office/officeart/2005/8/layout/vList3"/>
    <dgm:cxn modelId="{2FB9943F-1653-4944-8C88-7EFA7A06AC60}" srcId="{06792314-29CC-7348-83E5-DDB0846663D0}" destId="{D6E1FC12-1A15-8740-8605-032C52196CE7}" srcOrd="2" destOrd="0" parTransId="{BD54FC56-85D2-BE42-852A-625276BCE058}" sibTransId="{0BF1DD30-8903-064B-AD44-BA59E2967517}"/>
    <dgm:cxn modelId="{9F32C86F-AA4A-694C-912D-B299D52D0F7E}" srcId="{06792314-29CC-7348-83E5-DDB0846663D0}" destId="{B07E21E1-748D-9B4C-8420-70596D9B8F6B}" srcOrd="0" destOrd="0" parTransId="{E61B0D68-A1C9-A24D-8380-84774841A123}" sibTransId="{C50E7DCC-8AB6-A344-8A9F-5DC9F41B72C2}"/>
    <dgm:cxn modelId="{126BEEAB-FDCB-A744-B4B2-D8809F7EF90C}" type="presOf" srcId="{D6E1FC12-1A15-8740-8605-032C52196CE7}" destId="{51CEA69A-79D2-3A42-952F-522559F09241}" srcOrd="0" destOrd="0" presId="urn:microsoft.com/office/officeart/2005/8/layout/vList3"/>
    <dgm:cxn modelId="{B5782DBE-0D52-F34B-AD91-A58E08FD1230}" type="presOf" srcId="{06792314-29CC-7348-83E5-DDB0846663D0}" destId="{1BA2CA3B-E2AE-A241-9C06-E396AD0664DE}" srcOrd="0" destOrd="0" presId="urn:microsoft.com/office/officeart/2005/8/layout/vList3"/>
    <dgm:cxn modelId="{F73A6FE0-16B6-A947-88B4-778547467B42}" type="presOf" srcId="{B7DF8362-77D4-0449-9D6A-69853E83093C}" destId="{D4C25079-7287-1045-B5C3-DE726E072CAB}" srcOrd="0" destOrd="0" presId="urn:microsoft.com/office/officeart/2005/8/layout/vList3"/>
    <dgm:cxn modelId="{73E59AB2-AFC2-394F-A0B3-B351EB4F7F1D}" type="presParOf" srcId="{1BA2CA3B-E2AE-A241-9C06-E396AD0664DE}" destId="{595B979F-694E-AA4D-8E26-50ED7355F68D}" srcOrd="0" destOrd="0" presId="urn:microsoft.com/office/officeart/2005/8/layout/vList3"/>
    <dgm:cxn modelId="{C4FA20BE-F36D-2D43-8884-6940B53314A4}" type="presParOf" srcId="{595B979F-694E-AA4D-8E26-50ED7355F68D}" destId="{3FE239F4-1543-A340-8444-48E1AEE89D22}" srcOrd="0" destOrd="0" presId="urn:microsoft.com/office/officeart/2005/8/layout/vList3"/>
    <dgm:cxn modelId="{B9554B7A-8E52-1342-8944-5AFAAE2C5736}" type="presParOf" srcId="{595B979F-694E-AA4D-8E26-50ED7355F68D}" destId="{E25ED824-73CB-244D-B091-C1A1D10B0B51}" srcOrd="1" destOrd="0" presId="urn:microsoft.com/office/officeart/2005/8/layout/vList3"/>
    <dgm:cxn modelId="{0CDE3E28-891F-6B4F-8824-9E4EC0D8F133}" type="presParOf" srcId="{1BA2CA3B-E2AE-A241-9C06-E396AD0664DE}" destId="{67EABCA2-9830-1B43-B3F8-7121E7B9C947}" srcOrd="1" destOrd="0" presId="urn:microsoft.com/office/officeart/2005/8/layout/vList3"/>
    <dgm:cxn modelId="{4448CBB7-7BE9-2047-A850-BFB7CE1EC78F}" type="presParOf" srcId="{1BA2CA3B-E2AE-A241-9C06-E396AD0664DE}" destId="{748DFBD2-DE23-F54E-A6E2-26A1F8FD610E}" srcOrd="2" destOrd="0" presId="urn:microsoft.com/office/officeart/2005/8/layout/vList3"/>
    <dgm:cxn modelId="{E916E8AA-A833-E84C-BCE6-CBD84C2D418A}" type="presParOf" srcId="{748DFBD2-DE23-F54E-A6E2-26A1F8FD610E}" destId="{072229E2-E59A-D440-9B92-8531DC4D9958}" srcOrd="0" destOrd="0" presId="urn:microsoft.com/office/officeart/2005/8/layout/vList3"/>
    <dgm:cxn modelId="{8F61C865-0133-2448-A1E7-C69AB1074101}" type="presParOf" srcId="{748DFBD2-DE23-F54E-A6E2-26A1F8FD610E}" destId="{D4C25079-7287-1045-B5C3-DE726E072CAB}" srcOrd="1" destOrd="0" presId="urn:microsoft.com/office/officeart/2005/8/layout/vList3"/>
    <dgm:cxn modelId="{965AB5B5-A63A-D149-844A-942A25B4CDA8}" type="presParOf" srcId="{1BA2CA3B-E2AE-A241-9C06-E396AD0664DE}" destId="{369070CA-04D7-4945-B35C-7F208E809ACE}" srcOrd="3" destOrd="0" presId="urn:microsoft.com/office/officeart/2005/8/layout/vList3"/>
    <dgm:cxn modelId="{2F85C869-4741-0948-8A58-18C5C1E05EB8}" type="presParOf" srcId="{1BA2CA3B-E2AE-A241-9C06-E396AD0664DE}" destId="{91EEA1FF-6993-FD4B-AC1C-1AE2F150BCFF}" srcOrd="4" destOrd="0" presId="urn:microsoft.com/office/officeart/2005/8/layout/vList3"/>
    <dgm:cxn modelId="{799908AC-A8B8-8D4D-A92B-146804806A46}" type="presParOf" srcId="{91EEA1FF-6993-FD4B-AC1C-1AE2F150BCFF}" destId="{559717D2-82A4-7D48-B25B-F964EA337D39}" srcOrd="0" destOrd="0" presId="urn:microsoft.com/office/officeart/2005/8/layout/vList3"/>
    <dgm:cxn modelId="{C5081BA0-5447-9A41-8285-0E3C1FAE907E}" type="presParOf" srcId="{91EEA1FF-6993-FD4B-AC1C-1AE2F150BCFF}" destId="{51CEA69A-79D2-3A42-952F-522559F09241}"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5ED824-73CB-244D-B091-C1A1D10B0B51}">
      <dsp:nvSpPr>
        <dsp:cNvPr id="0" name=""/>
        <dsp:cNvSpPr/>
      </dsp:nvSpPr>
      <dsp:spPr>
        <a:xfrm rot="10800000">
          <a:off x="1707155" y="2291"/>
          <a:ext cx="5316220" cy="1472429"/>
        </a:xfrm>
        <a:prstGeom prst="homePlate">
          <a:avLst/>
        </a:prstGeom>
        <a:solidFill>
          <a:srgbClr val="D1ECF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9301" tIns="247650" rIns="462280" bIns="2476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rot="10800000">
        <a:off x="2075262" y="2291"/>
        <a:ext cx="4948113" cy="1472429"/>
      </dsp:txXfrm>
    </dsp:sp>
    <dsp:sp modelId="{3FE239F4-1543-A340-8444-48E1AEE89D22}">
      <dsp:nvSpPr>
        <dsp:cNvPr id="0" name=""/>
        <dsp:cNvSpPr/>
      </dsp:nvSpPr>
      <dsp:spPr>
        <a:xfrm>
          <a:off x="970940" y="2291"/>
          <a:ext cx="1472429" cy="1472429"/>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C25079-7287-1045-B5C3-DE726E072CAB}">
      <dsp:nvSpPr>
        <dsp:cNvPr id="0" name=""/>
        <dsp:cNvSpPr/>
      </dsp:nvSpPr>
      <dsp:spPr>
        <a:xfrm rot="10800000">
          <a:off x="1707155" y="1914252"/>
          <a:ext cx="5316220" cy="1472429"/>
        </a:xfrm>
        <a:prstGeom prst="homePlate">
          <a:avLst/>
        </a:prstGeom>
        <a:solidFill>
          <a:srgbClr val="D1ECF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9301" tIns="247650" rIns="462280" bIns="2476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rot="10800000">
        <a:off x="2075262" y="1914252"/>
        <a:ext cx="4948113" cy="1472429"/>
      </dsp:txXfrm>
    </dsp:sp>
    <dsp:sp modelId="{072229E2-E59A-D440-9B92-8531DC4D9958}">
      <dsp:nvSpPr>
        <dsp:cNvPr id="0" name=""/>
        <dsp:cNvSpPr/>
      </dsp:nvSpPr>
      <dsp:spPr>
        <a:xfrm>
          <a:off x="970940" y="1914252"/>
          <a:ext cx="1472429" cy="1472429"/>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CEA69A-79D2-3A42-952F-522559F09241}">
      <dsp:nvSpPr>
        <dsp:cNvPr id="0" name=""/>
        <dsp:cNvSpPr/>
      </dsp:nvSpPr>
      <dsp:spPr>
        <a:xfrm rot="10800000">
          <a:off x="1707155" y="3826213"/>
          <a:ext cx="5316220" cy="1472429"/>
        </a:xfrm>
        <a:prstGeom prst="homePlate">
          <a:avLst/>
        </a:prstGeom>
        <a:solidFill>
          <a:srgbClr val="D1ECF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9301" tIns="247650" rIns="462280" bIns="2476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rot="10800000">
        <a:off x="2075262" y="3826213"/>
        <a:ext cx="4948113" cy="1472429"/>
      </dsp:txXfrm>
    </dsp:sp>
    <dsp:sp modelId="{559717D2-82A4-7D48-B25B-F964EA337D39}">
      <dsp:nvSpPr>
        <dsp:cNvPr id="0" name=""/>
        <dsp:cNvSpPr/>
      </dsp:nvSpPr>
      <dsp:spPr>
        <a:xfrm>
          <a:off x="970940" y="3826213"/>
          <a:ext cx="1472429" cy="1472429"/>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5ED824-73CB-244D-B091-C1A1D10B0B51}">
      <dsp:nvSpPr>
        <dsp:cNvPr id="0" name=""/>
        <dsp:cNvSpPr/>
      </dsp:nvSpPr>
      <dsp:spPr>
        <a:xfrm rot="10800000">
          <a:off x="1707155" y="2291"/>
          <a:ext cx="5316220" cy="1472429"/>
        </a:xfrm>
        <a:prstGeom prst="homePlat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9301" tIns="247650" rIns="462280" bIns="2476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rot="10800000">
        <a:off x="2075262" y="2291"/>
        <a:ext cx="4948113" cy="1472429"/>
      </dsp:txXfrm>
    </dsp:sp>
    <dsp:sp modelId="{3FE239F4-1543-A340-8444-48E1AEE89D22}">
      <dsp:nvSpPr>
        <dsp:cNvPr id="0" name=""/>
        <dsp:cNvSpPr/>
      </dsp:nvSpPr>
      <dsp:spPr>
        <a:xfrm>
          <a:off x="970940" y="2291"/>
          <a:ext cx="1472429" cy="1472429"/>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C25079-7287-1045-B5C3-DE726E072CAB}">
      <dsp:nvSpPr>
        <dsp:cNvPr id="0" name=""/>
        <dsp:cNvSpPr/>
      </dsp:nvSpPr>
      <dsp:spPr>
        <a:xfrm rot="10800000">
          <a:off x="1707155" y="1914252"/>
          <a:ext cx="5316220" cy="1472429"/>
        </a:xfrm>
        <a:prstGeom prst="homePlat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9301" tIns="247650" rIns="462280" bIns="247650" numCol="1" spcCol="1270" anchor="ctr" anchorCtr="0">
          <a:noAutofit/>
        </a:bodyPr>
        <a:lstStyle/>
        <a:p>
          <a:pPr marL="0" lvl="0" indent="0" algn="ctr" defTabSz="2889250">
            <a:lnSpc>
              <a:spcPct val="90000"/>
            </a:lnSpc>
            <a:spcBef>
              <a:spcPct val="0"/>
            </a:spcBef>
            <a:spcAft>
              <a:spcPct val="35000"/>
            </a:spcAft>
            <a:buNone/>
          </a:pPr>
          <a:endParaRPr lang="en-US" sz="6500" kern="1200"/>
        </a:p>
      </dsp:txBody>
      <dsp:txXfrm rot="10800000">
        <a:off x="2075262" y="1914252"/>
        <a:ext cx="4948113" cy="1472429"/>
      </dsp:txXfrm>
    </dsp:sp>
    <dsp:sp modelId="{072229E2-E59A-D440-9B92-8531DC4D9958}">
      <dsp:nvSpPr>
        <dsp:cNvPr id="0" name=""/>
        <dsp:cNvSpPr/>
      </dsp:nvSpPr>
      <dsp:spPr>
        <a:xfrm>
          <a:off x="970940" y="1914252"/>
          <a:ext cx="1472429" cy="1472429"/>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CEA69A-79D2-3A42-952F-522559F09241}">
      <dsp:nvSpPr>
        <dsp:cNvPr id="0" name=""/>
        <dsp:cNvSpPr/>
      </dsp:nvSpPr>
      <dsp:spPr>
        <a:xfrm rot="10800000">
          <a:off x="1707155" y="3826213"/>
          <a:ext cx="5316220" cy="1472429"/>
        </a:xfrm>
        <a:prstGeom prst="homePlat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9301" tIns="247650" rIns="462280" bIns="247650" numCol="1" spcCol="1270" anchor="ctr" anchorCtr="0">
          <a:noAutofit/>
        </a:bodyPr>
        <a:lstStyle/>
        <a:p>
          <a:pPr marL="0" lvl="0" indent="0" algn="ctr" defTabSz="2889250">
            <a:lnSpc>
              <a:spcPct val="90000"/>
            </a:lnSpc>
            <a:spcBef>
              <a:spcPct val="0"/>
            </a:spcBef>
            <a:spcAft>
              <a:spcPct val="35000"/>
            </a:spcAft>
            <a:buNone/>
          </a:pPr>
          <a:endParaRPr lang="en-US" sz="6500" kern="1200"/>
        </a:p>
      </dsp:txBody>
      <dsp:txXfrm rot="10800000">
        <a:off x="2075262" y="3826213"/>
        <a:ext cx="4948113" cy="1472429"/>
      </dsp:txXfrm>
    </dsp:sp>
    <dsp:sp modelId="{559717D2-82A4-7D48-B25B-F964EA337D39}">
      <dsp:nvSpPr>
        <dsp:cNvPr id="0" name=""/>
        <dsp:cNvSpPr/>
      </dsp:nvSpPr>
      <dsp:spPr>
        <a:xfrm>
          <a:off x="970940" y="3826213"/>
          <a:ext cx="1472429" cy="1472429"/>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9E2FCA-80CA-6242-B7E0-5D67A690CFB1}" type="datetimeFigureOut">
              <a:rPr lang="en-US" smtClean="0"/>
              <a:t>2/26/24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CF700B-EA07-8E45-81D3-303FFD459CA0}" type="slidenum">
              <a:rPr lang="en-US" smtClean="0"/>
              <a:t>‹#›</a:t>
            </a:fld>
            <a:endParaRPr lang="en-US" dirty="0"/>
          </a:p>
        </p:txBody>
      </p:sp>
    </p:spTree>
    <p:extLst>
      <p:ext uri="{BB962C8B-B14F-4D97-AF65-F5344CB8AC3E}">
        <p14:creationId xmlns:p14="http://schemas.microsoft.com/office/powerpoint/2010/main" val="38461469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merriam-webster.com/medical/syncytial?pronunciation&amp;lang=en_us&amp;dir=s&amp;file=syncyt03"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merriam-webster.com/medical/syncytial"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ncbi.nlm.nih.gov/pmc/articles/PMC8504505/"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Welcome to this presentation on vaccination in post-acute and long-term care medicine. Today we'll talk about preventing disease in residents and staff.</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We’ll keep this professional development in-service short. The </a:t>
            </a:r>
            <a:r>
              <a:rPr lang="en-US" sz="1800" b="1" dirty="0">
                <a:effectLst/>
                <a:latin typeface="Times New Roman" panose="02020603050405020304" pitchFamily="18" charset="0"/>
                <a:ea typeface="Times New Roman" panose="02020603050405020304" pitchFamily="18" charset="0"/>
              </a:rPr>
              <a:t>overall goal</a:t>
            </a:r>
            <a:r>
              <a:rPr lang="en-US" sz="1800" dirty="0">
                <a:effectLst/>
                <a:latin typeface="Times New Roman" panose="02020603050405020304" pitchFamily="18" charset="0"/>
                <a:ea typeface="Times New Roman" panose="02020603050405020304" pitchFamily="18" charset="0"/>
              </a:rPr>
              <a:t> for this session is to provide you with vaccine information that you can use at work, and as it relates to us and our families.</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08CF700B-EA07-8E45-81D3-303FFD459CA0}" type="slidenum">
              <a:rPr lang="en-US" smtClean="0"/>
              <a:t>1</a:t>
            </a:fld>
            <a:endParaRPr lang="en-US" dirty="0"/>
          </a:p>
        </p:txBody>
      </p:sp>
    </p:spTree>
    <p:extLst>
      <p:ext uri="{BB962C8B-B14F-4D97-AF65-F5344CB8AC3E}">
        <p14:creationId xmlns:p14="http://schemas.microsoft.com/office/powerpoint/2010/main" val="3091535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Unfortunately, we can also spread the germs to our families, which is something many of us worry about.</a:t>
            </a:r>
          </a:p>
          <a:p>
            <a:endParaRPr lang="en-US" dirty="0"/>
          </a:p>
        </p:txBody>
      </p:sp>
      <p:sp>
        <p:nvSpPr>
          <p:cNvPr id="4" name="Slide Number Placeholder 3"/>
          <p:cNvSpPr>
            <a:spLocks noGrp="1"/>
          </p:cNvSpPr>
          <p:nvPr>
            <p:ph type="sldNum" sz="quarter" idx="5"/>
          </p:nvPr>
        </p:nvSpPr>
        <p:spPr/>
        <p:txBody>
          <a:bodyPr/>
          <a:lstStyle/>
          <a:p>
            <a:fld id="{08CF700B-EA07-8E45-81D3-303FFD459CA0}" type="slidenum">
              <a:rPr lang="en-US" smtClean="0"/>
              <a:t>10</a:t>
            </a:fld>
            <a:endParaRPr lang="en-US" dirty="0"/>
          </a:p>
        </p:txBody>
      </p:sp>
    </p:spTree>
    <p:extLst>
      <p:ext uri="{BB962C8B-B14F-4D97-AF65-F5344CB8AC3E}">
        <p14:creationId xmlns:p14="http://schemas.microsoft.com/office/powerpoint/2010/main" val="21019930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The third special consideration is that the immune system is less able to fight off infection as we age, which is a natural process for all adults.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This goes for frail older adults, but even </a:t>
            </a:r>
            <a:r>
              <a:rPr lang="en-US" sz="1800" b="1" dirty="0">
                <a:effectLst/>
                <a:latin typeface="Times New Roman" panose="02020603050405020304" pitchFamily="18" charset="0"/>
                <a:ea typeface="Times New Roman" panose="02020603050405020304" pitchFamily="18" charset="0"/>
              </a:rPr>
              <a:t>healthy</a:t>
            </a:r>
            <a:r>
              <a:rPr lang="en-US" sz="1800" dirty="0">
                <a:effectLst/>
                <a:latin typeface="Times New Roman" panose="02020603050405020304" pitchFamily="18" charset="0"/>
                <a:ea typeface="Times New Roman" panose="02020603050405020304" pitchFamily="18" charset="0"/>
              </a:rPr>
              <a:t> older adults don't have the immune response that a young person has.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Because of this, older adults can get very sick more easily than healthy younger adults.</a:t>
            </a:r>
          </a:p>
          <a:p>
            <a:endParaRPr lang="en-US" dirty="0"/>
          </a:p>
        </p:txBody>
      </p:sp>
      <p:sp>
        <p:nvSpPr>
          <p:cNvPr id="4" name="Slide Number Placeholder 3"/>
          <p:cNvSpPr>
            <a:spLocks noGrp="1"/>
          </p:cNvSpPr>
          <p:nvPr>
            <p:ph type="sldNum" sz="quarter" idx="5"/>
          </p:nvPr>
        </p:nvSpPr>
        <p:spPr/>
        <p:txBody>
          <a:bodyPr/>
          <a:lstStyle/>
          <a:p>
            <a:fld id="{08CF700B-EA07-8E45-81D3-303FFD459CA0}" type="slidenum">
              <a:rPr lang="en-US" smtClean="0"/>
              <a:t>11</a:t>
            </a:fld>
            <a:endParaRPr lang="en-US" dirty="0"/>
          </a:p>
        </p:txBody>
      </p:sp>
    </p:spTree>
    <p:extLst>
      <p:ext uri="{BB962C8B-B14F-4D97-AF65-F5344CB8AC3E}">
        <p14:creationId xmlns:p14="http://schemas.microsoft.com/office/powerpoint/2010/main" val="14913853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Here is some evidence about this 3</a:t>
            </a:r>
            <a:r>
              <a:rPr lang="en-US" sz="1800" baseline="30000" dirty="0">
                <a:effectLst/>
                <a:latin typeface="Times New Roman" panose="02020603050405020304" pitchFamily="18" charset="0"/>
                <a:ea typeface="Times New Roman" panose="02020603050405020304" pitchFamily="18" charset="0"/>
              </a:rPr>
              <a:t>rd</a:t>
            </a:r>
            <a:r>
              <a:rPr lang="en-US" sz="1800" dirty="0">
                <a:effectLst/>
                <a:latin typeface="Times New Roman" panose="02020603050405020304" pitchFamily="18" charset="0"/>
                <a:ea typeface="Times New Roman" panose="02020603050405020304" pitchFamily="18" charset="0"/>
              </a:rPr>
              <a:t> point that older adults are less able to fight off infection.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On this slide you see the rate of hospitalization for flu from October 2022 to April 2023. You see the rate of hospitalization for people aged 65 and older (in red) is much higher than for adults aged 18 to 49 years (in blue).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As with flu, older people have more complications from many of the lung infections that can be prevented by vaccines.</a:t>
            </a:r>
          </a:p>
          <a:p>
            <a:endParaRPr lang="en-US" dirty="0"/>
          </a:p>
        </p:txBody>
      </p:sp>
      <p:sp>
        <p:nvSpPr>
          <p:cNvPr id="4" name="Slide Number Placeholder 3"/>
          <p:cNvSpPr>
            <a:spLocks noGrp="1"/>
          </p:cNvSpPr>
          <p:nvPr>
            <p:ph type="sldNum" sz="quarter" idx="5"/>
          </p:nvPr>
        </p:nvSpPr>
        <p:spPr/>
        <p:txBody>
          <a:bodyPr/>
          <a:lstStyle/>
          <a:p>
            <a:fld id="{08CF700B-EA07-8E45-81D3-303FFD459CA0}" type="slidenum">
              <a:rPr lang="en-US" smtClean="0"/>
              <a:t>12</a:t>
            </a:fld>
            <a:endParaRPr lang="en-US" dirty="0"/>
          </a:p>
        </p:txBody>
      </p:sp>
    </p:spTree>
    <p:extLst>
      <p:ext uri="{BB962C8B-B14F-4D97-AF65-F5344CB8AC3E}">
        <p14:creationId xmlns:p14="http://schemas.microsoft.com/office/powerpoint/2010/main" val="2050399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One way to protect older adults is use of new technology. For example, there are new, stronger flu shots recommended for older adults.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You see here: there are two high dose flu vaccines and a flu vaccine that contains an ingredient to enhance its effect.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Studies have shown these special vaccines lead to a better immune response in older adults than the usual flu vaccine.</a:t>
            </a:r>
          </a:p>
          <a:p>
            <a:endParaRPr lang="en-US" dirty="0"/>
          </a:p>
        </p:txBody>
      </p:sp>
      <p:sp>
        <p:nvSpPr>
          <p:cNvPr id="4" name="Slide Number Placeholder 3"/>
          <p:cNvSpPr>
            <a:spLocks noGrp="1"/>
          </p:cNvSpPr>
          <p:nvPr>
            <p:ph type="sldNum" sz="quarter" idx="5"/>
          </p:nvPr>
        </p:nvSpPr>
        <p:spPr/>
        <p:txBody>
          <a:bodyPr/>
          <a:lstStyle/>
          <a:p>
            <a:fld id="{08CF700B-EA07-8E45-81D3-303FFD459CA0}" type="slidenum">
              <a:rPr lang="en-US" smtClean="0"/>
              <a:t>13</a:t>
            </a:fld>
            <a:endParaRPr lang="en-US" dirty="0"/>
          </a:p>
        </p:txBody>
      </p:sp>
    </p:spTree>
    <p:extLst>
      <p:ext uri="{BB962C8B-B14F-4D97-AF65-F5344CB8AC3E}">
        <p14:creationId xmlns:p14="http://schemas.microsoft.com/office/powerpoint/2010/main" val="1651256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You can think of protection against infection as a series of slices of Swiss cheese.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Under the “Swiss cheese model” each layer of protection against infection has holes. Using </a:t>
            </a:r>
            <a:r>
              <a:rPr lang="en-US" sz="1800" b="1" dirty="0">
                <a:effectLst/>
                <a:latin typeface="Times New Roman" panose="02020603050405020304" pitchFamily="18" charset="0"/>
                <a:ea typeface="Times New Roman" panose="02020603050405020304" pitchFamily="18" charset="0"/>
              </a:rPr>
              <a:t>several layers of defense</a:t>
            </a:r>
            <a:r>
              <a:rPr lang="en-US" sz="1800" dirty="0">
                <a:effectLst/>
                <a:latin typeface="Times New Roman" panose="02020603050405020304" pitchFamily="18" charset="0"/>
                <a:ea typeface="Times New Roman" panose="02020603050405020304" pitchFamily="18" charset="0"/>
              </a:rPr>
              <a:t> can help keep our residents better protected. </a:t>
            </a:r>
          </a:p>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The 'holes' in one layer of defense may be covered by another layer of defense. It is still possible for the infection to “get through,” but the chances go down with each added layer of defense.</a:t>
            </a:r>
          </a:p>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That's why --in addition to getting vaccinated ourselves -- we strive to have our residents vaccinated, and to all use good hand washing.</a:t>
            </a:r>
          </a:p>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8CF700B-EA07-8E45-81D3-303FFD459CA0}" type="slidenum">
              <a:rPr lang="en-US" smtClean="0"/>
              <a:t>14</a:t>
            </a:fld>
            <a:endParaRPr lang="en-US" dirty="0"/>
          </a:p>
        </p:txBody>
      </p:sp>
    </p:spTree>
    <p:extLst>
      <p:ext uri="{BB962C8B-B14F-4D97-AF65-F5344CB8AC3E}">
        <p14:creationId xmlns:p14="http://schemas.microsoft.com/office/powerpoint/2010/main" val="28989542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One more thing I want to mention: with our residents it's </a:t>
            </a:r>
            <a:r>
              <a:rPr lang="en-US" sz="1800" b="1" i="1" dirty="0">
                <a:effectLst/>
                <a:latin typeface="Times New Roman" panose="02020603050405020304" pitchFamily="18" charset="0"/>
                <a:ea typeface="Times New Roman" panose="02020603050405020304" pitchFamily="18" charset="0"/>
              </a:rPr>
              <a:t>not just </a:t>
            </a:r>
            <a:r>
              <a:rPr lang="en-US" sz="1800" dirty="0">
                <a:effectLst/>
                <a:latin typeface="Times New Roman" panose="02020603050405020304" pitchFamily="18" charset="0"/>
                <a:ea typeface="Times New Roman" panose="02020603050405020304" pitchFamily="18" charset="0"/>
              </a:rPr>
              <a:t>the infection itself that’s the problem.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After an older adult is sick in bed for a few days they can lose some muscle mass.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When they get up, they may be weak or dizzy. If they're hospitalized, they may even become disoriented.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Being sick in bed can start a downhill cascade that can lead to the need for a higher level of care.</a:t>
            </a:r>
          </a:p>
          <a:p>
            <a:endParaRPr lang="en-US" dirty="0"/>
          </a:p>
        </p:txBody>
      </p:sp>
      <p:sp>
        <p:nvSpPr>
          <p:cNvPr id="4" name="Slide Number Placeholder 3"/>
          <p:cNvSpPr>
            <a:spLocks noGrp="1"/>
          </p:cNvSpPr>
          <p:nvPr>
            <p:ph type="sldNum" sz="quarter" idx="5"/>
          </p:nvPr>
        </p:nvSpPr>
        <p:spPr/>
        <p:txBody>
          <a:bodyPr/>
          <a:lstStyle/>
          <a:p>
            <a:fld id="{08CF700B-EA07-8E45-81D3-303FFD459CA0}" type="slidenum">
              <a:rPr lang="en-US" smtClean="0"/>
              <a:t>15</a:t>
            </a:fld>
            <a:endParaRPr lang="en-US" dirty="0"/>
          </a:p>
        </p:txBody>
      </p:sp>
    </p:spTree>
    <p:extLst>
      <p:ext uri="{BB962C8B-B14F-4D97-AF65-F5344CB8AC3E}">
        <p14:creationId xmlns:p14="http://schemas.microsoft.com/office/powerpoint/2010/main" val="23016438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So, in summary:</a:t>
            </a:r>
          </a:p>
          <a:p>
            <a:pPr marL="342900" marR="0" lvl="0" indent="-342900">
              <a:spcBef>
                <a:spcPts val="0"/>
              </a:spcBef>
              <a:spcAft>
                <a:spcPts val="0"/>
              </a:spcAft>
              <a:buFont typeface="Arial" panose="020B0604020202020204" pitchFamily="34" charset="0"/>
              <a:buChar cha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We work in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close contact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with very vulnerable people, so layers of extra precautions are needed to keep them healthy. </a:t>
            </a:r>
            <a:br>
              <a:rPr lang="en-US" sz="1800" dirty="0">
                <a:effectLst/>
                <a:latin typeface="Times New Roman" panose="02020603050405020304" pitchFamily="18"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Vaccination is an important part of the </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protection for all of us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(including residents, co-workers, and our families). </a:t>
            </a:r>
            <a:b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b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In fact, there is so much evidence that vaccination is important that to get a CMS </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five-star quality rating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we must show that a high percentage of our residents are up to date on their pneumonia and flu vaccines and that a high percentage of staff are up to date on their flu vaccine, too.</a:t>
            </a:r>
          </a:p>
          <a:p>
            <a:endParaRPr lang="en-US" dirty="0"/>
          </a:p>
        </p:txBody>
      </p:sp>
      <p:sp>
        <p:nvSpPr>
          <p:cNvPr id="4" name="Slide Number Placeholder 3"/>
          <p:cNvSpPr>
            <a:spLocks noGrp="1"/>
          </p:cNvSpPr>
          <p:nvPr>
            <p:ph type="sldNum" sz="quarter" idx="5"/>
          </p:nvPr>
        </p:nvSpPr>
        <p:spPr/>
        <p:txBody>
          <a:bodyPr/>
          <a:lstStyle/>
          <a:p>
            <a:fld id="{08CF700B-EA07-8E45-81D3-303FFD459CA0}" type="slidenum">
              <a:rPr lang="en-US" smtClean="0"/>
              <a:t>16</a:t>
            </a:fld>
            <a:endParaRPr lang="en-US" dirty="0"/>
          </a:p>
        </p:txBody>
      </p:sp>
    </p:spTree>
    <p:extLst>
      <p:ext uri="{BB962C8B-B14F-4D97-AF65-F5344CB8AC3E}">
        <p14:creationId xmlns:p14="http://schemas.microsoft.com/office/powerpoint/2010/main" val="17489571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Now that we know why older adults are particularly vulnerable and the potential consequences of getting sick, let's move on next to talk about which vaccines are recommended for older adults and what diseases are we preventing?</a:t>
            </a:r>
          </a:p>
          <a:p>
            <a:endParaRPr lang="en-US" dirty="0"/>
          </a:p>
        </p:txBody>
      </p:sp>
      <p:sp>
        <p:nvSpPr>
          <p:cNvPr id="4" name="Slide Number Placeholder 3"/>
          <p:cNvSpPr>
            <a:spLocks noGrp="1"/>
          </p:cNvSpPr>
          <p:nvPr>
            <p:ph type="sldNum" sz="quarter" idx="5"/>
          </p:nvPr>
        </p:nvSpPr>
        <p:spPr/>
        <p:txBody>
          <a:bodyPr/>
          <a:lstStyle/>
          <a:p>
            <a:fld id="{08CF700B-EA07-8E45-81D3-303FFD459CA0}" type="slidenum">
              <a:rPr lang="en-US" smtClean="0"/>
              <a:t>17</a:t>
            </a:fld>
            <a:endParaRPr lang="en-US" dirty="0"/>
          </a:p>
        </p:txBody>
      </p:sp>
    </p:spTree>
    <p:extLst>
      <p:ext uri="{BB962C8B-B14F-4D97-AF65-F5344CB8AC3E}">
        <p14:creationId xmlns:p14="http://schemas.microsoft.com/office/powerpoint/2010/main" val="612432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How many vaccines can you name that are routine for older adults?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(SPEAKER NOTE: </a:t>
            </a:r>
            <a:r>
              <a:rPr lang="en-US" sz="1800" i="1" dirty="0">
                <a:effectLst/>
                <a:latin typeface="Times New Roman" panose="02020603050405020304" pitchFamily="18" charset="0"/>
                <a:ea typeface="Times New Roman" panose="02020603050405020304" pitchFamily="18" charset="0"/>
              </a:rPr>
              <a:t>ANSWER IS ON NEXT SLIDE</a:t>
            </a:r>
            <a:r>
              <a:rPr lang="en-US" sz="1800" dirty="0">
                <a:effectLst/>
                <a:latin typeface="Times New Roman" panose="02020603050405020304" pitchFamily="18" charset="0"/>
                <a:ea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08CF700B-EA07-8E45-81D3-303FFD459CA0}" type="slidenum">
              <a:rPr lang="en-US" smtClean="0"/>
              <a:t>18</a:t>
            </a:fld>
            <a:endParaRPr lang="en-US" dirty="0"/>
          </a:p>
        </p:txBody>
      </p:sp>
    </p:spTree>
    <p:extLst>
      <p:ext uri="{BB962C8B-B14F-4D97-AF65-F5344CB8AC3E}">
        <p14:creationId xmlns:p14="http://schemas.microsoft.com/office/powerpoint/2010/main" val="6301758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Routine vaccines for older adults include:</a:t>
            </a:r>
          </a:p>
          <a:p>
            <a:pPr marL="342900" marR="0" lvl="0" indent="-342900">
              <a:spcBef>
                <a:spcPts val="0"/>
              </a:spcBef>
              <a:spcAft>
                <a:spcPts val="0"/>
              </a:spcAft>
              <a:buFont typeface="+mj-lt"/>
              <a:buAutoNum type="arabicPeriod"/>
              <a:tabLst>
                <a:tab pos="457200" algn="l"/>
              </a:tabLst>
            </a:pPr>
            <a:r>
              <a:rPr lang="en-US" sz="1800" dirty="0">
                <a:effectLst/>
                <a:latin typeface="Times New Roman" panose="02020603050405020304" pitchFamily="18" charset="0"/>
                <a:ea typeface="Times New Roman" panose="02020603050405020304" pitchFamily="18" charset="0"/>
              </a:rPr>
              <a:t>R.S.V. </a:t>
            </a:r>
            <a:r>
              <a:rPr lang="en-US" sz="1600" dirty="0">
                <a:effectLst/>
                <a:latin typeface="Times New Roman" panose="02020603050405020304" pitchFamily="18" charset="0"/>
                <a:ea typeface="Times New Roman" panose="02020603050405020304" pitchFamily="18" charset="0"/>
              </a:rPr>
              <a:t>(this is a recent recommendation, and we are excited about it because of how much this virus impacts residents!)</a:t>
            </a:r>
          </a:p>
          <a:p>
            <a:pPr marL="342900" marR="0" lvl="0" indent="-342900">
              <a:spcBef>
                <a:spcPts val="0"/>
              </a:spcBef>
              <a:spcAft>
                <a:spcPts val="0"/>
              </a:spcAft>
              <a:buFont typeface="+mj-lt"/>
              <a:buAutoNum type="arabicPeriod"/>
              <a:tabLst>
                <a:tab pos="457200" algn="l"/>
              </a:tabLst>
            </a:pPr>
            <a:r>
              <a:rPr lang="en-US" sz="1800" dirty="0">
                <a:effectLst/>
                <a:latin typeface="Times New Roman" panose="02020603050405020304" pitchFamily="18" charset="0"/>
                <a:ea typeface="Times New Roman" panose="02020603050405020304" pitchFamily="18" charset="0"/>
              </a:rPr>
              <a:t>Flu</a:t>
            </a:r>
          </a:p>
          <a:p>
            <a:pPr marL="342900" marR="0" lvl="0" indent="-342900">
              <a:spcBef>
                <a:spcPts val="0"/>
              </a:spcBef>
              <a:spcAft>
                <a:spcPts val="0"/>
              </a:spcAft>
              <a:buFont typeface="+mj-lt"/>
              <a:buAutoNum type="arabicPeriod"/>
              <a:tabLst>
                <a:tab pos="457200" algn="l"/>
              </a:tabLst>
            </a:pPr>
            <a:r>
              <a:rPr lang="en-US" sz="1800" dirty="0">
                <a:effectLst/>
                <a:latin typeface="Times New Roman" panose="02020603050405020304" pitchFamily="18" charset="0"/>
                <a:ea typeface="Times New Roman" panose="02020603050405020304" pitchFamily="18" charset="0"/>
              </a:rPr>
              <a:t>COVID-19</a:t>
            </a:r>
          </a:p>
          <a:p>
            <a:pPr marL="342900" marR="0" lvl="0" indent="-342900">
              <a:spcBef>
                <a:spcPts val="0"/>
              </a:spcBef>
              <a:spcAft>
                <a:spcPts val="0"/>
              </a:spcAft>
              <a:buFont typeface="+mj-lt"/>
              <a:buAutoNum type="arabicPeriod"/>
              <a:tabLst>
                <a:tab pos="457200" algn="l"/>
              </a:tabLst>
            </a:pPr>
            <a:r>
              <a:rPr lang="en-US" sz="1800" dirty="0">
                <a:effectLst/>
                <a:latin typeface="Times New Roman" panose="02020603050405020304" pitchFamily="18" charset="0"/>
                <a:ea typeface="Times New Roman" panose="02020603050405020304" pitchFamily="18" charset="0"/>
              </a:rPr>
              <a:t>Strep pneumonia also known as pneumococcus</a:t>
            </a:r>
          </a:p>
          <a:p>
            <a:pPr marL="342900" marR="0" lvl="0" indent="-342900">
              <a:spcBef>
                <a:spcPts val="0"/>
              </a:spcBef>
              <a:spcAft>
                <a:spcPts val="0"/>
              </a:spcAft>
              <a:buFont typeface="+mj-lt"/>
              <a:buAutoNum type="arabicPeriod"/>
              <a:tabLst>
                <a:tab pos="457200" algn="l"/>
              </a:tabLst>
            </a:pPr>
            <a:r>
              <a:rPr lang="en-US" sz="1800" dirty="0">
                <a:effectLst/>
                <a:latin typeface="Times New Roman" panose="02020603050405020304" pitchFamily="18" charset="0"/>
                <a:ea typeface="Times New Roman" panose="02020603050405020304" pitchFamily="18" charset="0"/>
              </a:rPr>
              <a:t>Shingles, and</a:t>
            </a:r>
          </a:p>
          <a:p>
            <a:pPr marL="342900" marR="0" lvl="0" indent="-342900">
              <a:spcBef>
                <a:spcPts val="0"/>
              </a:spcBef>
              <a:spcAft>
                <a:spcPts val="0"/>
              </a:spcAft>
              <a:buFont typeface="+mj-lt"/>
              <a:buAutoNum type="arabicPeriod"/>
              <a:tabLst>
                <a:tab pos="457200" algn="l"/>
              </a:tabLst>
            </a:pPr>
            <a:r>
              <a:rPr lang="en-US" sz="1800" dirty="0">
                <a:effectLst/>
                <a:latin typeface="Times New Roman" panose="02020603050405020304" pitchFamily="18" charset="0"/>
                <a:ea typeface="Times New Roman" panose="02020603050405020304" pitchFamily="18" charset="0"/>
              </a:rPr>
              <a:t>Tdap, a vaccine against tetanus, diphtheria, and pertussis. Tdap is routinely given every 10 years.</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An older adult who has special health considerations – such as travel abroad -- may need additional vaccines. Today, we’ll focus just on these routine</a:t>
            </a:r>
            <a:r>
              <a:rPr lang="en-US" sz="1800" b="1" i="1" dirty="0">
                <a:effectLst/>
                <a:latin typeface="Times New Roman" panose="02020603050405020304" pitchFamily="18" charset="0"/>
                <a:ea typeface="Times New Roman" panose="02020603050405020304" pitchFamily="18" charset="0"/>
              </a:rPr>
              <a:t> </a:t>
            </a:r>
            <a:r>
              <a:rPr lang="en-US" sz="1800" b="0" i="0" dirty="0">
                <a:effectLst/>
                <a:latin typeface="Times New Roman" panose="02020603050405020304" pitchFamily="18" charset="0"/>
                <a:ea typeface="Times New Roman" panose="02020603050405020304" pitchFamily="18" charset="0"/>
              </a:rPr>
              <a:t>vaccines </a:t>
            </a:r>
            <a:r>
              <a:rPr lang="en-US" sz="1800" dirty="0">
                <a:effectLst/>
                <a:latin typeface="Times New Roman" panose="02020603050405020304" pitchFamily="18" charset="0"/>
                <a:ea typeface="Times New Roman" panose="02020603050405020304" pitchFamily="18" charset="0"/>
              </a:rPr>
              <a:t>for older adults, as well as vaccines that are recommended for staff because of your increased risk of getting exposed working in this environment.</a:t>
            </a:r>
          </a:p>
          <a:p>
            <a:endParaRPr lang="en-US" dirty="0"/>
          </a:p>
        </p:txBody>
      </p:sp>
      <p:sp>
        <p:nvSpPr>
          <p:cNvPr id="4" name="Slide Number Placeholder 3"/>
          <p:cNvSpPr>
            <a:spLocks noGrp="1"/>
          </p:cNvSpPr>
          <p:nvPr>
            <p:ph type="sldNum" sz="quarter" idx="5"/>
          </p:nvPr>
        </p:nvSpPr>
        <p:spPr/>
        <p:txBody>
          <a:bodyPr/>
          <a:lstStyle/>
          <a:p>
            <a:fld id="{08CF700B-EA07-8E45-81D3-303FFD459CA0}" type="slidenum">
              <a:rPr lang="en-US" smtClean="0"/>
              <a:t>19</a:t>
            </a:fld>
            <a:endParaRPr lang="en-US" dirty="0"/>
          </a:p>
        </p:txBody>
      </p:sp>
    </p:spTree>
    <p:extLst>
      <p:ext uri="{BB962C8B-B14F-4D97-AF65-F5344CB8AC3E}">
        <p14:creationId xmlns:p14="http://schemas.microsoft.com/office/powerpoint/2010/main" val="3446022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Let's go around the room quickly and just say your name, what area you work in or what your role is, and your favorite dessert.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I’ll start. My name is {name}; I work in {area}. My favorite dessert is {dessert}.</a:t>
            </a:r>
          </a:p>
        </p:txBody>
      </p:sp>
      <p:sp>
        <p:nvSpPr>
          <p:cNvPr id="4" name="Slide Number Placeholder 3"/>
          <p:cNvSpPr>
            <a:spLocks noGrp="1"/>
          </p:cNvSpPr>
          <p:nvPr>
            <p:ph type="sldNum" sz="quarter" idx="5"/>
          </p:nvPr>
        </p:nvSpPr>
        <p:spPr/>
        <p:txBody>
          <a:bodyPr/>
          <a:lstStyle/>
          <a:p>
            <a:fld id="{08CF700B-EA07-8E45-81D3-303FFD459CA0}" type="slidenum">
              <a:rPr lang="en-US" smtClean="0"/>
              <a:t>2</a:t>
            </a:fld>
            <a:endParaRPr lang="en-US" dirty="0"/>
          </a:p>
        </p:txBody>
      </p:sp>
    </p:spTree>
    <p:extLst>
      <p:ext uri="{BB962C8B-B14F-4D97-AF65-F5344CB8AC3E}">
        <p14:creationId xmlns:p14="http://schemas.microsoft.com/office/powerpoint/2010/main" val="34856114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4DB15-746E-84A3-398F-5478CA4C58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CD1164-7831-A0A6-D7AB-E72A79D501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3BA222-F011-327A-B88E-B7B8F7EDD88E}"/>
              </a:ext>
            </a:extLst>
          </p:cNvPr>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You see that almost all of these germs cause to lung disease. </a:t>
            </a:r>
          </a:p>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Strep pneumonia is a little different because it can invade the brain or bloodstream, too. </a:t>
            </a:r>
          </a:p>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In T-dap, the “P” stands for pertussis (also known as whooping cough) which also is is a lung disease.</a:t>
            </a:r>
          </a:p>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We'll look at each of these one at a time.</a:t>
            </a:r>
          </a:p>
        </p:txBody>
      </p:sp>
      <p:sp>
        <p:nvSpPr>
          <p:cNvPr id="4" name="Slide Number Placeholder 3">
            <a:extLst>
              <a:ext uri="{FF2B5EF4-FFF2-40B4-BE49-F238E27FC236}">
                <a16:creationId xmlns:a16="http://schemas.microsoft.com/office/drawing/2014/main" id="{D308B1E4-4750-E42D-9624-570DE93156EC}"/>
              </a:ext>
            </a:extLst>
          </p:cNvPr>
          <p:cNvSpPr>
            <a:spLocks noGrp="1"/>
          </p:cNvSpPr>
          <p:nvPr>
            <p:ph type="sldNum" sz="quarter" idx="5"/>
          </p:nvPr>
        </p:nvSpPr>
        <p:spPr/>
        <p:txBody>
          <a:bodyPr/>
          <a:lstStyle/>
          <a:p>
            <a:fld id="{08CF700B-EA07-8E45-81D3-303FFD459CA0}" type="slidenum">
              <a:rPr lang="en-US" smtClean="0"/>
              <a:t>20</a:t>
            </a:fld>
            <a:endParaRPr lang="en-US" dirty="0"/>
          </a:p>
        </p:txBody>
      </p:sp>
    </p:spTree>
    <p:extLst>
      <p:ext uri="{BB962C8B-B14F-4D97-AF65-F5344CB8AC3E}">
        <p14:creationId xmlns:p14="http://schemas.microsoft.com/office/powerpoint/2010/main" val="3032643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The first one is R.S.V. That stands for respiratory syncytial virus.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RSV causes lung disease.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RSV is the most common reason for hospitalization of </a:t>
            </a: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babies</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less than one year of age. It’s also a less recognized issue for older adults, where RSV causes 60,000 to 160,000 hospitalizations each year and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6,000 to 10,000 deaths each year.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There are no antibiotics or anti-viral medicine to treat RSV. We can only treat symptoms and support breathing and fluid intake.</a:t>
            </a:r>
            <a:endParaRPr lang="en-US" sz="1600" dirty="0">
              <a:latin typeface="Times New Roman" panose="02020603050405020304" pitchFamily="18" charset="0"/>
              <a:cs typeface="Times New Roman" panose="02020603050405020304" pitchFamily="18" charset="0"/>
            </a:endParaRPr>
          </a:p>
          <a:p>
            <a:pPr marL="0" marR="0">
              <a:spcBef>
                <a:spcPts val="0"/>
              </a:spcBef>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p>
          <a:p>
            <a:r>
              <a:rPr lang="en-US" sz="1600" dirty="0">
                <a:solidFill>
                  <a:srgbClr val="AEAAAA"/>
                </a:solidFill>
                <a:effectLst/>
                <a:latin typeface="Times New Roman" panose="02020603050405020304" pitchFamily="18" charset="0"/>
                <a:ea typeface="Times New Roman" panose="02020603050405020304" pitchFamily="18" charset="0"/>
                <a:cs typeface="Times New Roman" panose="02020603050405020304" pitchFamily="18" charset="0"/>
              </a:rPr>
              <a:t>SPEAKER NOTE: syncytial is pronounced </a:t>
            </a:r>
            <a:r>
              <a:rPr lang="en-US" sz="1600" u="sng" dirty="0">
                <a:solidFill>
                  <a:srgbClr val="AEAAAA"/>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tooltip="How to pronounce syncytial (audio)"/>
              </a:rPr>
              <a:t>sin-ˈsish-(ē-)əl </a:t>
            </a:r>
            <a:r>
              <a:rPr lang="en-US" sz="1600" dirty="0">
                <a:solidFill>
                  <a:srgbClr val="AEAAA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u="sng" dirty="0">
                <a:solidFill>
                  <a:srgbClr val="AEAAAA"/>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https://www.merriam-webster.com/medical/syncytial</a:t>
            </a:r>
            <a:r>
              <a:rPr lang="en-US" sz="1600" dirty="0">
                <a:effectLst/>
                <a:latin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8CF700B-EA07-8E45-81D3-303FFD459CA0}" type="slidenum">
              <a:rPr lang="en-US" smtClean="0"/>
              <a:t>21</a:t>
            </a:fld>
            <a:endParaRPr lang="en-US" dirty="0"/>
          </a:p>
        </p:txBody>
      </p:sp>
    </p:spTree>
    <p:extLst>
      <p:ext uri="{BB962C8B-B14F-4D97-AF65-F5344CB8AC3E}">
        <p14:creationId xmlns:p14="http://schemas.microsoft.com/office/powerpoint/2010/main" val="10711878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The adults at highest risk for severe RSV are people with advanced age,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chronic heart disease,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chronic lung disease,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weakened immune system,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certain underlying medical conditions, and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those living in nursing homes or long-term care facilities.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So, </a:t>
            </a:r>
            <a:r>
              <a:rPr lang="en-US" sz="1800" u="sng" dirty="0">
                <a:effectLst/>
                <a:latin typeface="Times New Roman" panose="02020603050405020304" pitchFamily="18" charset="0"/>
                <a:ea typeface="Times New Roman" panose="02020603050405020304" pitchFamily="18" charset="0"/>
              </a:rPr>
              <a:t>all</a:t>
            </a:r>
            <a:r>
              <a:rPr lang="en-US" sz="1800" dirty="0">
                <a:effectLst/>
                <a:latin typeface="Times New Roman" panose="02020603050405020304" pitchFamily="18" charset="0"/>
                <a:ea typeface="Times New Roman" panose="02020603050405020304" pitchFamily="18" charset="0"/>
              </a:rPr>
              <a:t> our residents are at highest risk for RSV.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There is a vaccine to prevent RSV and recent recommendations to consider giving everyone 60 years of age or older the vaccine.</a:t>
            </a:r>
          </a:p>
          <a:p>
            <a:endParaRPr lang="en-US" dirty="0"/>
          </a:p>
        </p:txBody>
      </p:sp>
      <p:sp>
        <p:nvSpPr>
          <p:cNvPr id="4" name="Slide Number Placeholder 3"/>
          <p:cNvSpPr>
            <a:spLocks noGrp="1"/>
          </p:cNvSpPr>
          <p:nvPr>
            <p:ph type="sldNum" sz="quarter" idx="5"/>
          </p:nvPr>
        </p:nvSpPr>
        <p:spPr/>
        <p:txBody>
          <a:bodyPr/>
          <a:lstStyle/>
          <a:p>
            <a:fld id="{08CF700B-EA07-8E45-81D3-303FFD459CA0}" type="slidenum">
              <a:rPr lang="en-US" smtClean="0"/>
              <a:t>22</a:t>
            </a:fld>
            <a:endParaRPr lang="en-US" dirty="0"/>
          </a:p>
        </p:txBody>
      </p:sp>
    </p:spTree>
    <p:extLst>
      <p:ext uri="{BB962C8B-B14F-4D97-AF65-F5344CB8AC3E}">
        <p14:creationId xmlns:p14="http://schemas.microsoft.com/office/powerpoint/2010/main" val="27088164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RSV vaccine is important because it may help decrease the need for hospital care in fall and winter every year.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This slide shows you the weekly rates of hospitalization for RSV disease in people 75 years of age or older.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You see that RSV season runs from about October to March. RSV season peaks in December usually.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Last year in the U.S. at the peak of RSV season, 10 per 100,000 (or 1 for every 10,000) people in this age group were </a:t>
            </a:r>
            <a:r>
              <a:rPr lang="en-US" sz="1800" b="1" dirty="0">
                <a:effectLst/>
                <a:latin typeface="Times New Roman" panose="02020603050405020304" pitchFamily="18" charset="0"/>
                <a:ea typeface="Times New Roman" panose="02020603050405020304" pitchFamily="18" charset="0"/>
              </a:rPr>
              <a:t>hospitalized</a:t>
            </a:r>
            <a:r>
              <a:rPr lang="en-US" sz="1800" dirty="0">
                <a:effectLst/>
                <a:latin typeface="Times New Roman" panose="02020603050405020304" pitchFamily="18" charset="0"/>
                <a:ea typeface="Times New Roman" panose="02020603050405020304" pitchFamily="18" charset="0"/>
              </a:rPr>
              <a:t> for RSV that week.</a:t>
            </a:r>
          </a:p>
          <a:p>
            <a:endParaRPr lang="en-US" dirty="0"/>
          </a:p>
        </p:txBody>
      </p:sp>
      <p:sp>
        <p:nvSpPr>
          <p:cNvPr id="4" name="Slide Number Placeholder 3"/>
          <p:cNvSpPr>
            <a:spLocks noGrp="1"/>
          </p:cNvSpPr>
          <p:nvPr>
            <p:ph type="sldNum" sz="quarter" idx="5"/>
          </p:nvPr>
        </p:nvSpPr>
        <p:spPr/>
        <p:txBody>
          <a:bodyPr/>
          <a:lstStyle/>
          <a:p>
            <a:fld id="{08CF700B-EA07-8E45-81D3-303FFD459CA0}" type="slidenum">
              <a:rPr lang="en-US" smtClean="0"/>
              <a:t>23</a:t>
            </a:fld>
            <a:endParaRPr lang="en-US" dirty="0"/>
          </a:p>
        </p:txBody>
      </p:sp>
    </p:spTree>
    <p:extLst>
      <p:ext uri="{BB962C8B-B14F-4D97-AF65-F5344CB8AC3E}">
        <p14:creationId xmlns:p14="http://schemas.microsoft.com/office/powerpoint/2010/main" val="30160098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Changing to a disease that you might be more familiar with, let's talk about flu. The full name is influenza. </a:t>
            </a:r>
            <a:br>
              <a:rPr lang="en-US" sz="1800" dirty="0">
                <a:effectLst/>
                <a:latin typeface="Times New Roman" panose="02020603050405020304" pitchFamily="18" charset="0"/>
                <a:ea typeface="Times New Roman" panose="02020603050405020304" pitchFamily="18" charset="0"/>
              </a:rPr>
            </a:b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The disease is primarily a disease of the lungs; as you know, it's often associated with fever, too.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Times New Roman" panose="02020603050405020304" pitchFamily="18" charset="0"/>
                <a:ea typeface="Times New Roman" panose="02020603050405020304" pitchFamily="18" charset="0"/>
              </a:rPr>
              <a:t>The triangle shows that every year</a:t>
            </a:r>
            <a:r>
              <a:rPr lang="en-US" sz="1800" dirty="0">
                <a:effectLst/>
                <a:latin typeface="Times New Roman" panose="02020603050405020304" pitchFamily="18" charset="0"/>
                <a:ea typeface="Times New Roman" panose="02020603050405020304" pitchFamily="18" charset="0"/>
              </a:rPr>
              <a:t> in the U.S., flu causes anywhere from 9 million to 41 million illnesses, 140,000 to 710,000 hospitalizations, and 12,000 to 52,000 deaths.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Why is flu vaccine important to our residents? Because 70-85% of deaths due to flu and 50-70% of hospitalizations due to flu are in people 65 or older. </a:t>
            </a:r>
          </a:p>
          <a:p>
            <a:endParaRPr lang="en-US" dirty="0"/>
          </a:p>
        </p:txBody>
      </p:sp>
      <p:sp>
        <p:nvSpPr>
          <p:cNvPr id="4" name="Slide Number Placeholder 3"/>
          <p:cNvSpPr>
            <a:spLocks noGrp="1"/>
          </p:cNvSpPr>
          <p:nvPr>
            <p:ph type="sldNum" sz="quarter" idx="5"/>
          </p:nvPr>
        </p:nvSpPr>
        <p:spPr/>
        <p:txBody>
          <a:bodyPr/>
          <a:lstStyle/>
          <a:p>
            <a:fld id="{08CF700B-EA07-8E45-81D3-303FFD459CA0}" type="slidenum">
              <a:rPr lang="en-US" smtClean="0"/>
              <a:t>24</a:t>
            </a:fld>
            <a:endParaRPr lang="en-US" dirty="0"/>
          </a:p>
        </p:txBody>
      </p:sp>
    </p:spTree>
    <p:extLst>
      <p:ext uri="{BB962C8B-B14F-4D97-AF65-F5344CB8AC3E}">
        <p14:creationId xmlns:p14="http://schemas.microsoft.com/office/powerpoint/2010/main" val="5684231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This chart shows the percentage of people in each age group who have flu-related illness, medical visits, hospitalizations, and death. </a:t>
            </a:r>
          </a:p>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People 65 and older are shown in red. You see that most of the hospitalizations and death from flu are in people 65 or older (the high red bars).</a:t>
            </a:r>
          </a:p>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The flu vaccine is recommended for almost everyone six months of age and older because some people in all the age categories get flu serious enough to need a hospital stay.</a:t>
            </a:r>
          </a:p>
          <a:p>
            <a:endParaRPr lang="en-US" dirty="0"/>
          </a:p>
        </p:txBody>
      </p:sp>
      <p:sp>
        <p:nvSpPr>
          <p:cNvPr id="4" name="Slide Number Placeholder 3"/>
          <p:cNvSpPr>
            <a:spLocks noGrp="1"/>
          </p:cNvSpPr>
          <p:nvPr>
            <p:ph type="sldNum" sz="quarter" idx="5"/>
          </p:nvPr>
        </p:nvSpPr>
        <p:spPr/>
        <p:txBody>
          <a:bodyPr/>
          <a:lstStyle/>
          <a:p>
            <a:fld id="{08CF700B-EA07-8E45-81D3-303FFD459CA0}" type="slidenum">
              <a:rPr lang="en-US" smtClean="0"/>
              <a:t>25</a:t>
            </a:fld>
            <a:endParaRPr lang="en-US" dirty="0"/>
          </a:p>
        </p:txBody>
      </p:sp>
    </p:spTree>
    <p:extLst>
      <p:ext uri="{BB962C8B-B14F-4D97-AF65-F5344CB8AC3E}">
        <p14:creationId xmlns:p14="http://schemas.microsoft.com/office/powerpoint/2010/main" val="40011596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latin typeface="Times New Roman" panose="02020603050405020304" pitchFamily="18" charset="0"/>
                <a:ea typeface="Times New Roman" panose="02020603050405020304" pitchFamily="18" charset="0"/>
              </a:rPr>
              <a:t>This slide shows you the weekly rates of RSV and flu hospitalization in those age 75 and older.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latin typeface="Times New Roman" panose="02020603050405020304" pitchFamily="18" charset="0"/>
                <a:ea typeface="Times New Roman" panose="02020603050405020304" pitchFamily="18" charset="0"/>
              </a:rPr>
              <a:t>You see that RSV and flu go up around the same time (in October) and are pretty much gone by the end of March.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latin typeface="Times New Roman" panose="02020603050405020304" pitchFamily="18" charset="0"/>
                <a:ea typeface="Times New Roman" panose="02020603050405020304" pitchFamily="18" charset="0"/>
              </a:rPr>
              <a:t>There can be differences from year to year, but this is the normal pattern.</a:t>
            </a:r>
            <a:r>
              <a:rPr lang="en-US" sz="1600" dirty="0">
                <a:solidFill>
                  <a:srgbClr val="000000"/>
                </a:solidFill>
                <a:effectLst/>
                <a:latin typeface="Times New Roman" panose="02020603050405020304" pitchFamily="18" charset="0"/>
                <a:ea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srgbClr val="000000"/>
              </a:solidFill>
              <a:effectLst/>
              <a:latin typeface="Times New Roman" panose="02020603050405020304" pitchFamily="18"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000000"/>
                </a:solidFill>
                <a:effectLst/>
                <a:latin typeface="Times New Roman" panose="02020603050405020304" pitchFamily="18" charset="0"/>
                <a:ea typeface="Calibri" panose="020F0502020204030204" pitchFamily="34" charset="0"/>
              </a:rPr>
              <a:t>We know that both diseases can create challenges for our residents and if they are exposed to both, it can be harder for their immune systems to handle these two viruses.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000000"/>
                </a:solidFill>
                <a:effectLst/>
                <a:latin typeface="Times New Roman" panose="02020603050405020304" pitchFamily="18" charset="0"/>
                <a:ea typeface="Calibri" panose="020F0502020204030204" pitchFamily="34" charset="0"/>
              </a:rPr>
              <a:t>We also know that emergency departments and hospitals are overwhelmed with sick older adults during this time period…one more reason to vaccinate!</a:t>
            </a:r>
            <a:br>
              <a:rPr lang="en-US" sz="1600" dirty="0">
                <a:solidFill>
                  <a:srgbClr val="000000"/>
                </a:solidFill>
                <a:effectLst/>
                <a:latin typeface="Times New Roman" panose="02020603050405020304" pitchFamily="18" charset="0"/>
                <a:ea typeface="Calibri" panose="020F0502020204030204" pitchFamily="34" charset="0"/>
              </a:rPr>
            </a:br>
            <a:endParaRPr lang="en-US" sz="16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8CF700B-EA07-8E45-81D3-303FFD459CA0}" type="slidenum">
              <a:rPr lang="en-US" smtClean="0"/>
              <a:t>26</a:t>
            </a:fld>
            <a:endParaRPr lang="en-US" dirty="0"/>
          </a:p>
        </p:txBody>
      </p:sp>
    </p:spTree>
    <p:extLst>
      <p:ext uri="{BB962C8B-B14F-4D97-AF65-F5344CB8AC3E}">
        <p14:creationId xmlns:p14="http://schemas.microsoft.com/office/powerpoint/2010/main" val="23896752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People often ask about “How effective is flu vaccine?”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It's different from year to year but during the 2022 to 2023 flu disease season, adults vaccinated against flu were 44% less likely to visit an emergency department or urgent care and 39% less likely to be hospitalized.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Overall, the flu vaccine reduces your risk of getting sick from flu by about 40%.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Vaccinated people who do get the flu usually have a milder case. That's why they say, “A flu vaccine can take flu from wild to mild.”</a:t>
            </a:r>
          </a:p>
          <a:p>
            <a:endParaRPr lang="en-US" dirty="0"/>
          </a:p>
        </p:txBody>
      </p:sp>
      <p:sp>
        <p:nvSpPr>
          <p:cNvPr id="4" name="Slide Number Placeholder 3"/>
          <p:cNvSpPr>
            <a:spLocks noGrp="1"/>
          </p:cNvSpPr>
          <p:nvPr>
            <p:ph type="sldNum" sz="quarter" idx="5"/>
          </p:nvPr>
        </p:nvSpPr>
        <p:spPr/>
        <p:txBody>
          <a:bodyPr/>
          <a:lstStyle/>
          <a:p>
            <a:fld id="{08CF700B-EA07-8E45-81D3-303FFD459CA0}" type="slidenum">
              <a:rPr lang="en-US" smtClean="0"/>
              <a:t>27</a:t>
            </a:fld>
            <a:endParaRPr lang="en-US" dirty="0"/>
          </a:p>
        </p:txBody>
      </p:sp>
    </p:spTree>
    <p:extLst>
      <p:ext uri="{BB962C8B-B14F-4D97-AF65-F5344CB8AC3E}">
        <p14:creationId xmlns:p14="http://schemas.microsoft.com/office/powerpoint/2010/main" val="31660591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Of course, when talking about diseases that affect older adults, we all think of COVID-19. The full name is "coronavirus disease 2019." </a:t>
            </a:r>
          </a:p>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It’s caused by a virus called SARS-CoV-2 that has different "variants," or strains. We’ve seen that some variants spread more easily or make people sicker than others. </a:t>
            </a:r>
          </a:p>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Now let’s talk about early symptoms – can you name some of these?</a:t>
            </a:r>
          </a:p>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(SPEAKER NOTE: Give the participants a chance to answer.)</a:t>
            </a:r>
          </a:p>
          <a:p>
            <a:endParaRPr lang="en-US" dirty="0"/>
          </a:p>
        </p:txBody>
      </p:sp>
      <p:sp>
        <p:nvSpPr>
          <p:cNvPr id="4" name="Slide Number Placeholder 3"/>
          <p:cNvSpPr>
            <a:spLocks noGrp="1"/>
          </p:cNvSpPr>
          <p:nvPr>
            <p:ph type="sldNum" sz="quarter" idx="5"/>
          </p:nvPr>
        </p:nvSpPr>
        <p:spPr/>
        <p:txBody>
          <a:bodyPr/>
          <a:lstStyle/>
          <a:p>
            <a:fld id="{08CF700B-EA07-8E45-81D3-303FFD459CA0}" type="slidenum">
              <a:rPr lang="en-US" smtClean="0"/>
              <a:t>28</a:t>
            </a:fld>
            <a:endParaRPr lang="en-US" dirty="0"/>
          </a:p>
        </p:txBody>
      </p:sp>
    </p:spTree>
    <p:extLst>
      <p:ext uri="{BB962C8B-B14F-4D97-AF65-F5344CB8AC3E}">
        <p14:creationId xmlns:p14="http://schemas.microsoft.com/office/powerpoint/2010/main" val="35252291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Early symptoms may include</a:t>
            </a:r>
          </a:p>
          <a:p>
            <a:pPr marL="742950" marR="0" lvl="1" indent="-285750">
              <a:spcBef>
                <a:spcPts val="0"/>
              </a:spcBef>
              <a:spcAft>
                <a:spcPts val="0"/>
              </a:spcAft>
              <a:buFont typeface="Courier New" panose="02070309020205020404" pitchFamily="49" charset="0"/>
              <a:buChar char="o"/>
              <a:tabLst>
                <a:tab pos="1371600" algn="l"/>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Cough, trouble breathing</a:t>
            </a:r>
          </a:p>
          <a:p>
            <a:pPr marL="742950" marR="0" lvl="1" indent="-285750">
              <a:spcBef>
                <a:spcPts val="0"/>
              </a:spcBef>
              <a:spcAft>
                <a:spcPts val="0"/>
              </a:spcAft>
              <a:buFont typeface="Courier New" panose="02070309020205020404" pitchFamily="49" charset="0"/>
              <a:buChar char="o"/>
              <a:tabLst>
                <a:tab pos="1371600" algn="l"/>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Congestion, sore throat, fever or chills</a:t>
            </a:r>
          </a:p>
          <a:p>
            <a:pPr marL="742950" marR="0" lvl="1" indent="-285750">
              <a:spcBef>
                <a:spcPts val="0"/>
              </a:spcBef>
              <a:spcAft>
                <a:spcPts val="0"/>
              </a:spcAft>
              <a:buFont typeface="Courier New" panose="02070309020205020404" pitchFamily="49" charset="0"/>
              <a:buChar char="o"/>
              <a:tabLst>
                <a:tab pos="1371600" algn="l"/>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Feeling tired, headache, body aches</a:t>
            </a:r>
          </a:p>
          <a:p>
            <a:pPr marL="742950" marR="0" lvl="1" indent="-285750">
              <a:spcBef>
                <a:spcPts val="0"/>
              </a:spcBef>
              <a:spcAft>
                <a:spcPts val="0"/>
              </a:spcAft>
              <a:buFont typeface="Courier New" panose="02070309020205020404" pitchFamily="49" charset="0"/>
              <a:buChar char="o"/>
              <a:tabLst>
                <a:tab pos="1371600" algn="l"/>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Nausea, vomiting of diarrhea</a:t>
            </a:r>
          </a:p>
          <a:p>
            <a:pPr marL="742950" marR="0" lvl="1" indent="-285750">
              <a:spcBef>
                <a:spcPts val="0"/>
              </a:spcBef>
              <a:spcAft>
                <a:spcPts val="0"/>
              </a:spcAft>
              <a:buFont typeface="Courier New" panose="02070309020205020404" pitchFamily="49" charset="0"/>
              <a:buChar char="o"/>
              <a:tabLst>
                <a:tab pos="1371600" algn="l"/>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New loss of taste or smell</a:t>
            </a:r>
          </a:p>
          <a:p>
            <a:endParaRPr lang="en-US" dirty="0"/>
          </a:p>
        </p:txBody>
      </p:sp>
      <p:sp>
        <p:nvSpPr>
          <p:cNvPr id="4" name="Slide Number Placeholder 3"/>
          <p:cNvSpPr>
            <a:spLocks noGrp="1"/>
          </p:cNvSpPr>
          <p:nvPr>
            <p:ph type="sldNum" sz="quarter" idx="5"/>
          </p:nvPr>
        </p:nvSpPr>
        <p:spPr/>
        <p:txBody>
          <a:bodyPr/>
          <a:lstStyle/>
          <a:p>
            <a:fld id="{08CF700B-EA07-8E45-81D3-303FFD459CA0}" type="slidenum">
              <a:rPr lang="en-US" smtClean="0"/>
              <a:t>29</a:t>
            </a:fld>
            <a:endParaRPr lang="en-US" dirty="0"/>
          </a:p>
        </p:txBody>
      </p:sp>
    </p:spTree>
    <p:extLst>
      <p:ext uri="{BB962C8B-B14F-4D97-AF65-F5344CB8AC3E}">
        <p14:creationId xmlns:p14="http://schemas.microsoft.com/office/powerpoint/2010/main" val="2214615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Here are the topics that we'll cover briefly today: </a:t>
            </a:r>
          </a:p>
          <a:p>
            <a:pPr marL="285750" marR="0" lvl="0" indent="-285750" algn="l" defTabSz="914400" rtl="0" eaLnBrk="1" fontAlgn="auto" latinLnBrk="0" hangingPunct="1">
              <a:spcBef>
                <a:spcPts val="0"/>
              </a:spcBef>
              <a:spcAft>
                <a:spcPts val="0"/>
              </a:spcAft>
              <a:buClrTx/>
              <a:buSzTx/>
              <a:buFont typeface="Arial" panose="020B0604020202020204" pitchFamily="34" charset="0"/>
              <a:buChar char="•"/>
              <a:tabLst/>
              <a:defRPr/>
            </a:pPr>
            <a:r>
              <a:rPr lang="en-US" sz="1800" dirty="0">
                <a:latin typeface="Times New Roman" panose="02020603050405020304" pitchFamily="18" charset="0"/>
                <a:ea typeface="Times New Roman" panose="02020603050405020304" pitchFamily="18" charset="0"/>
              </a:rPr>
              <a:t>F</a:t>
            </a:r>
            <a:r>
              <a:rPr lang="en-US" sz="1800" dirty="0">
                <a:effectLst/>
                <a:latin typeface="Times New Roman" panose="02020603050405020304" pitchFamily="18" charset="0"/>
                <a:ea typeface="Times New Roman" panose="02020603050405020304" pitchFamily="18" charset="0"/>
              </a:rPr>
              <a:t>irst, we'll talk about special considerations for people who work with older adults. </a:t>
            </a:r>
          </a:p>
          <a:p>
            <a:pPr marL="285750" marR="0" lvl="0" indent="-285750" algn="l" defTabSz="914400" rtl="0" eaLnBrk="1" fontAlgn="auto" latinLnBrk="0" hangingPunct="1">
              <a:spcBef>
                <a:spcPts val="0"/>
              </a:spcBef>
              <a:spcAft>
                <a:spcPts val="0"/>
              </a:spcAft>
              <a:buClrTx/>
              <a:buSzTx/>
              <a:buFont typeface="Arial" panose="020B0604020202020204" pitchFamily="34" charset="0"/>
              <a:buChar char="•"/>
              <a:tabLst/>
              <a:defRPr/>
            </a:pPr>
            <a:r>
              <a:rPr lang="en-US" sz="1800" dirty="0">
                <a:effectLst/>
                <a:latin typeface="Times New Roman" panose="02020603050405020304" pitchFamily="18" charset="0"/>
                <a:ea typeface="Times New Roman" panose="02020603050405020304" pitchFamily="18" charset="0"/>
              </a:rPr>
              <a:t>We'll discuss vaccines that are recommended for older adults </a:t>
            </a:r>
          </a:p>
          <a:p>
            <a:pPr marL="285750" marR="0" lvl="0" indent="-285750" algn="l" defTabSz="914400" rtl="0" eaLnBrk="1" fontAlgn="auto" latinLnBrk="0" hangingPunct="1">
              <a:spcBef>
                <a:spcPts val="0"/>
              </a:spcBef>
              <a:spcAft>
                <a:spcPts val="0"/>
              </a:spcAft>
              <a:buClrTx/>
              <a:buSzTx/>
              <a:buFont typeface="Arial" panose="020B0604020202020204" pitchFamily="34" charset="0"/>
              <a:buChar char="•"/>
              <a:tabLst/>
              <a:defRPr/>
            </a:pPr>
            <a:r>
              <a:rPr lang="en-US" sz="1800" dirty="0">
                <a:effectLst/>
                <a:latin typeface="Times New Roman" panose="02020603050405020304" pitchFamily="18" charset="0"/>
                <a:ea typeface="Times New Roman" panose="02020603050405020304" pitchFamily="18" charset="0"/>
              </a:rPr>
              <a:t>and touch on vaccines that are recommended for people who work with older adults. </a:t>
            </a:r>
          </a:p>
          <a:p>
            <a:pPr marL="285750" marR="0" lvl="0" indent="-285750" algn="l" defTabSz="914400" rtl="0" eaLnBrk="1" fontAlgn="auto" latinLnBrk="0" hangingPunct="1">
              <a:spcBef>
                <a:spcPts val="0"/>
              </a:spcBef>
              <a:spcAft>
                <a:spcPts val="0"/>
              </a:spcAft>
              <a:buClrTx/>
              <a:buSzTx/>
              <a:buFont typeface="Arial" panose="020B0604020202020204" pitchFamily="34" charset="0"/>
              <a:buChar char="•"/>
              <a:tabLst/>
              <a:defRPr/>
            </a:pPr>
            <a:r>
              <a:rPr lang="en-US" sz="1800" dirty="0">
                <a:effectLst/>
                <a:latin typeface="Times New Roman" panose="02020603050405020304" pitchFamily="18" charset="0"/>
                <a:ea typeface="Times New Roman" panose="02020603050405020304" pitchFamily="18" charset="0"/>
              </a:rPr>
              <a:t>We'll address some frequently asked questions </a:t>
            </a:r>
          </a:p>
          <a:p>
            <a:pPr marL="285750" marR="0" lvl="0" indent="-285750" algn="l" defTabSz="914400" rtl="0" eaLnBrk="1" fontAlgn="auto" latinLnBrk="0" hangingPunct="1">
              <a:spcBef>
                <a:spcPts val="0"/>
              </a:spcBef>
              <a:spcAft>
                <a:spcPts val="0"/>
              </a:spcAft>
              <a:buClrTx/>
              <a:buSzTx/>
              <a:buFont typeface="Arial" panose="020B0604020202020204" pitchFamily="34" charset="0"/>
              <a:buChar char="•"/>
              <a:tabLst/>
              <a:defRPr/>
            </a:pPr>
            <a:r>
              <a:rPr lang="en-US" sz="1800" dirty="0">
                <a:effectLst/>
                <a:latin typeface="Times New Roman" panose="02020603050405020304" pitchFamily="18" charset="0"/>
                <a:ea typeface="Times New Roman" panose="02020603050405020304" pitchFamily="18" charset="0"/>
              </a:rPr>
              <a:t>and talk about helping to make sure residents are vaccinated. </a:t>
            </a:r>
          </a:p>
          <a:p>
            <a:pPr marL="285750" marR="0" lvl="0" indent="-285750" algn="l" defTabSz="914400" rtl="0" eaLnBrk="1" fontAlgn="auto" latinLnBrk="0" hangingPunct="1">
              <a:spcBef>
                <a:spcPts val="0"/>
              </a:spcBef>
              <a:spcAft>
                <a:spcPts val="0"/>
              </a:spcAft>
              <a:buClrTx/>
              <a:buSzTx/>
              <a:buFont typeface="Arial" panose="020B0604020202020204" pitchFamily="34" charset="0"/>
              <a:buChar char="•"/>
              <a:tabLst/>
              <a:defRPr/>
            </a:pPr>
            <a:r>
              <a:rPr lang="en-US" sz="1800" dirty="0">
                <a:effectLst/>
                <a:latin typeface="Times New Roman" panose="02020603050405020304" pitchFamily="18" charset="0"/>
                <a:ea typeface="Times New Roman" panose="02020603050405020304" pitchFamily="18" charset="0"/>
              </a:rPr>
              <a:t>Then we'll wrap up with some information about vaccination in our workplace.</a:t>
            </a:r>
          </a:p>
        </p:txBody>
      </p:sp>
      <p:sp>
        <p:nvSpPr>
          <p:cNvPr id="4" name="Slide Number Placeholder 3"/>
          <p:cNvSpPr>
            <a:spLocks noGrp="1"/>
          </p:cNvSpPr>
          <p:nvPr>
            <p:ph type="sldNum" sz="quarter" idx="5"/>
          </p:nvPr>
        </p:nvSpPr>
        <p:spPr/>
        <p:txBody>
          <a:bodyPr/>
          <a:lstStyle/>
          <a:p>
            <a:fld id="{08CF700B-EA07-8E45-81D3-303FFD459CA0}" type="slidenum">
              <a:rPr lang="en-US" smtClean="0"/>
              <a:t>3</a:t>
            </a:fld>
            <a:endParaRPr lang="en-US" dirty="0"/>
          </a:p>
        </p:txBody>
      </p:sp>
    </p:spTree>
    <p:extLst>
      <p:ext uri="{BB962C8B-B14F-4D97-AF65-F5344CB8AC3E}">
        <p14:creationId xmlns:p14="http://schemas.microsoft.com/office/powerpoint/2010/main" val="14071223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latin typeface="Times New Roman" panose="02020603050405020304" pitchFamily="18" charset="0"/>
                <a:ea typeface="Times New Roman" panose="02020603050405020304" pitchFamily="18" charset="0"/>
              </a:rPr>
              <a:t>This slide shows just how bad COVID-19 was in 2022 to 2023. Again, you're looking at the weekly rates of hospitalization for people 75 years of age or older.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latin typeface="Times New Roman" panose="02020603050405020304" pitchFamily="18" charset="0"/>
                <a:ea typeface="Times New Roman" panose="02020603050405020304" pitchFamily="18" charset="0"/>
              </a:rPr>
              <a:t>COVID-19 caused almost twice as many hospitals stays as flu.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latin typeface="Times New Roman" panose="02020603050405020304" pitchFamily="18" charset="0"/>
                <a:ea typeface="Times New Roman" panose="02020603050405020304" pitchFamily="18" charset="0"/>
              </a:rPr>
              <a:t>COVID-19 peaked a little bit later than flu and RSV, and hospitalization rates for COVID-19 remained higher every month throughout the whole year.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latin typeface="Times New Roman" panose="02020603050405020304" pitchFamily="18" charset="0"/>
                <a:ea typeface="Times New Roman" panose="02020603050405020304" pitchFamily="18" charset="0"/>
              </a:rPr>
              <a:t>If all older adults – and everyone who has contact with older adults – were vaccinated, we couldn’t completely get rid of these diseases, but we could definitely decrease these hospitalization rates a good deal.</a:t>
            </a:r>
          </a:p>
          <a:p>
            <a:endParaRPr lang="en-US" dirty="0"/>
          </a:p>
        </p:txBody>
      </p:sp>
      <p:sp>
        <p:nvSpPr>
          <p:cNvPr id="4" name="Slide Number Placeholder 3"/>
          <p:cNvSpPr>
            <a:spLocks noGrp="1"/>
          </p:cNvSpPr>
          <p:nvPr>
            <p:ph type="sldNum" sz="quarter" idx="5"/>
          </p:nvPr>
        </p:nvSpPr>
        <p:spPr/>
        <p:txBody>
          <a:bodyPr/>
          <a:lstStyle/>
          <a:p>
            <a:fld id="{08CF700B-EA07-8E45-81D3-303FFD459CA0}" type="slidenum">
              <a:rPr lang="en-US" smtClean="0"/>
              <a:t>30</a:t>
            </a:fld>
            <a:endParaRPr lang="en-US" dirty="0"/>
          </a:p>
        </p:txBody>
      </p:sp>
    </p:spTree>
    <p:extLst>
      <p:ext uri="{BB962C8B-B14F-4D97-AF65-F5344CB8AC3E}">
        <p14:creationId xmlns:p14="http://schemas.microsoft.com/office/powerpoint/2010/main" val="328785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COVID-19 is still causing some serious side effects in our older adults, although it’s better than before the vaccines so you may not see it as much. Our main form of prevention and protection is vaccination. Many of you might be thinking that you and the residents are still getting sick even after getting the vaccine, so how effective is it? </a:t>
            </a:r>
          </a:p>
          <a:p>
            <a:pPr marL="0" marR="0">
              <a:spcBef>
                <a:spcPts val="0"/>
              </a:spcBef>
              <a:spcAft>
                <a:spcPts val="0"/>
              </a:spcAf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spcBef>
                <a:spcPts val="0"/>
              </a:spcBef>
              <a:spcAft>
                <a:spcPts val="0"/>
              </a:spcAf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The effectiveness of a vaccine comes down to 3 main factors:</a:t>
            </a:r>
          </a:p>
          <a:p>
            <a:pPr marL="342900" marR="0" lvl="0" indent="-342900">
              <a:spcBef>
                <a:spcPts val="0"/>
              </a:spcBef>
              <a:spcAft>
                <a:spcPts val="0"/>
              </a:spcAft>
              <a:buFont typeface="+mj-lt"/>
              <a:buAutoNum type="arabicParenR"/>
            </a:pPr>
            <a:r>
              <a:rPr lang="en-US" dirty="0">
                <a:effectLst/>
                <a:latin typeface="Times New Roman" panose="02020603050405020304" pitchFamily="18" charset="0"/>
                <a:ea typeface="Calibri" panose="020F0502020204030204" pitchFamily="34" charset="0"/>
                <a:cs typeface="Times New Roman" panose="02020603050405020304" pitchFamily="18" charset="0"/>
              </a:rPr>
              <a:t>The vaccine is more effective in people with stronger immune system – so if YOU get the vaccine, it works better in you than in individual residents. (Of course, it’s best if both residents and staff get it.) </a:t>
            </a:r>
          </a:p>
          <a:p>
            <a:pPr marL="342900" marR="0" lvl="0" indent="-342900">
              <a:spcBef>
                <a:spcPts val="0"/>
              </a:spcBef>
              <a:spcAft>
                <a:spcPts val="0"/>
              </a:spcAft>
              <a:buFont typeface="+mj-lt"/>
              <a:buAutoNum type="arabicParenR"/>
            </a:pPr>
            <a:r>
              <a:rPr lang="en-US" dirty="0">
                <a:effectLst/>
                <a:latin typeface="Times New Roman" panose="02020603050405020304" pitchFamily="18" charset="0"/>
                <a:ea typeface="Calibri" panose="020F0502020204030204" pitchFamily="34" charset="0"/>
                <a:cs typeface="Times New Roman" panose="02020603050405020304" pitchFamily="18" charset="0"/>
              </a:rPr>
              <a:t>If the virus changes, the vaccine’s effectiveness decreases but may still provide some protection.</a:t>
            </a:r>
          </a:p>
          <a:p>
            <a:pPr marL="342900" marR="0" lvl="0" indent="-342900">
              <a:spcBef>
                <a:spcPts val="0"/>
              </a:spcBef>
              <a:spcAft>
                <a:spcPts val="0"/>
              </a:spcAft>
              <a:buFont typeface="+mj-lt"/>
              <a:buAutoNum type="arabicParenR"/>
            </a:pPr>
            <a:r>
              <a:rPr lang="en-US" dirty="0">
                <a:effectLst/>
                <a:latin typeface="Times New Roman" panose="02020603050405020304" pitchFamily="18" charset="0"/>
                <a:ea typeface="Calibri" panose="020F0502020204030204" pitchFamily="34" charset="0"/>
                <a:cs typeface="Times New Roman" panose="02020603050405020304" pitchFamily="18" charset="0"/>
              </a:rPr>
              <a:t>Also, it's important to ask, “Effective against what?” Most vaccines are MORE effective against severe outcomes (such as needing a ventilator) than mild outcomes (like having any symptoms).</a:t>
            </a:r>
            <a:br>
              <a:rPr lang="en-US" dirty="0">
                <a:effectLst/>
                <a:latin typeface="Times New Roman" panose="02020603050405020304" pitchFamily="18" charset="0"/>
                <a:ea typeface="Calibri" panose="020F0502020204030204" pitchFamily="34" charset="0"/>
                <a:cs typeface="Times New Roman" panose="02020603050405020304" pitchFamily="18" charset="0"/>
              </a:rPr>
            </a:b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For example, among adolescents &amp; adults, bivalent vaccination reduced the chance</a:t>
            </a:r>
          </a:p>
          <a:p>
            <a:pPr marL="342900" marR="0" lvl="0" indent="-342900">
              <a:spcBef>
                <a:spcPts val="0"/>
              </a:spcBef>
              <a:spcAft>
                <a:spcPts val="0"/>
              </a:spcAft>
              <a:buFont typeface="Symbol" pitchFamily="2" charset="2"/>
              <a:buChar char=""/>
            </a:pPr>
            <a:r>
              <a:rPr lang="en-US" dirty="0">
                <a:effectLst/>
                <a:latin typeface="Times New Roman" panose="02020603050405020304" pitchFamily="18" charset="0"/>
                <a:ea typeface="Calibri" panose="020F0502020204030204" pitchFamily="34" charset="0"/>
                <a:cs typeface="Times New Roman" panose="02020603050405020304" pitchFamily="18" charset="0"/>
              </a:rPr>
              <a:t>Of needing to go in for a medical visit for COVID-19 by 53%</a:t>
            </a:r>
          </a:p>
          <a:p>
            <a:pPr marL="342900" marR="0" lvl="0" indent="-342900">
              <a:spcBef>
                <a:spcPts val="0"/>
              </a:spcBef>
              <a:spcAft>
                <a:spcPts val="0"/>
              </a:spcAft>
              <a:buFont typeface="Symbol" pitchFamily="2" charset="2"/>
              <a:buChar char=""/>
            </a:pPr>
            <a:r>
              <a:rPr lang="en-US" dirty="0">
                <a:effectLst/>
                <a:latin typeface="Times New Roman" panose="02020603050405020304" pitchFamily="18" charset="0"/>
                <a:ea typeface="Calibri" panose="020F0502020204030204" pitchFamily="34" charset="0"/>
                <a:cs typeface="Times New Roman" panose="02020603050405020304" pitchFamily="18" charset="0"/>
              </a:rPr>
              <a:t>Of needing to a hospital stay for COVID-19 by 58%</a:t>
            </a:r>
          </a:p>
          <a:p>
            <a:pPr marL="342900" marR="0" lvl="0" indent="-342900">
              <a:spcBef>
                <a:spcPts val="0"/>
              </a:spcBef>
              <a:spcAft>
                <a:spcPts val="0"/>
              </a:spcAft>
              <a:buFont typeface="Symbol" pitchFamily="2" charset="2"/>
              <a:buChar char=""/>
            </a:pPr>
            <a:r>
              <a:rPr lang="en-US" dirty="0">
                <a:effectLst/>
                <a:latin typeface="Times New Roman" panose="02020603050405020304" pitchFamily="18" charset="0"/>
                <a:ea typeface="Calibri" panose="020F0502020204030204" pitchFamily="34" charset="0"/>
                <a:cs typeface="Times New Roman" panose="02020603050405020304" pitchFamily="18" charset="0"/>
              </a:rPr>
              <a:t>Of dying due to COVID-19 by 61%</a:t>
            </a:r>
          </a:p>
          <a:p>
            <a:pPr marL="0" marR="0">
              <a:spcBef>
                <a:spcPts val="0"/>
              </a:spcBef>
              <a:spcAft>
                <a:spcPts val="0"/>
              </a:spcAf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spcBef>
                <a:spcPts val="0"/>
              </a:spcBef>
              <a:spcAft>
                <a:spcPts val="0"/>
              </a:spcAf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For our residents, this is important because we want to </a:t>
            </a:r>
            <a:r>
              <a:rPr lang="en-US" i="1" dirty="0">
                <a:effectLst/>
                <a:latin typeface="Times New Roman" panose="02020603050405020304" pitchFamily="18" charset="0"/>
                <a:ea typeface="Times New Roman" panose="02020603050405020304" pitchFamily="18" charset="0"/>
                <a:cs typeface="Times New Roman" panose="02020603050405020304" pitchFamily="18" charset="0"/>
              </a:rPr>
              <a:t>minimize</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risk! We may see some people still getting sick even with vaccination, but the serious symptoms will be much less likely.</a:t>
            </a:r>
          </a:p>
        </p:txBody>
      </p:sp>
      <p:sp>
        <p:nvSpPr>
          <p:cNvPr id="4" name="Slide Number Placeholder 3"/>
          <p:cNvSpPr>
            <a:spLocks noGrp="1"/>
          </p:cNvSpPr>
          <p:nvPr>
            <p:ph type="sldNum" sz="quarter" idx="5"/>
          </p:nvPr>
        </p:nvSpPr>
        <p:spPr/>
        <p:txBody>
          <a:bodyPr/>
          <a:lstStyle/>
          <a:p>
            <a:fld id="{08CF700B-EA07-8E45-81D3-303FFD459CA0}" type="slidenum">
              <a:rPr lang="en-US" smtClean="0"/>
              <a:t>31</a:t>
            </a:fld>
            <a:endParaRPr lang="en-US" dirty="0"/>
          </a:p>
        </p:txBody>
      </p:sp>
    </p:spTree>
    <p:extLst>
      <p:ext uri="{BB962C8B-B14F-4D97-AF65-F5344CB8AC3E}">
        <p14:creationId xmlns:p14="http://schemas.microsoft.com/office/powerpoint/2010/main" val="752458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400" dirty="0">
                <a:effectLst/>
                <a:latin typeface="Times New Roman" panose="02020603050405020304" pitchFamily="18" charset="0"/>
                <a:ea typeface="Times New Roman" panose="02020603050405020304" pitchFamily="18" charset="0"/>
              </a:rPr>
              <a:t>So, this brings us to… why is the COVID-19 vaccine updated so much?</a:t>
            </a:r>
            <a:br>
              <a:rPr lang="en-US" sz="1400" dirty="0">
                <a:effectLst/>
                <a:latin typeface="Times New Roman" panose="02020603050405020304" pitchFamily="18" charset="0"/>
                <a:ea typeface="Times New Roman" panose="02020603050405020304" pitchFamily="18" charset="0"/>
              </a:rPr>
            </a:br>
            <a:r>
              <a:rPr lang="en-US" sz="1400" dirty="0">
                <a:effectLst/>
                <a:latin typeface="Times New Roman" panose="02020603050405020304" pitchFamily="18" charset="0"/>
                <a:ea typeface="Times New Roman" panose="02020603050405020304" pitchFamily="18" charset="0"/>
              </a:rPr>
              <a:t>As the virus changes, the vaccine has to be updated, too. We have seen this with flu vaccine.</a:t>
            </a:r>
          </a:p>
          <a:p>
            <a:pPr marL="0" marR="0">
              <a:spcBef>
                <a:spcPts val="0"/>
              </a:spcBef>
              <a:spcAft>
                <a:spcPts val="0"/>
              </a:spcAft>
            </a:pPr>
            <a:r>
              <a:rPr lang="en-US" sz="14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400" dirty="0">
                <a:effectLst/>
                <a:latin typeface="Times New Roman" panose="02020603050405020304" pitchFamily="18" charset="0"/>
                <a:ea typeface="Times New Roman" panose="02020603050405020304" pitchFamily="18" charset="0"/>
              </a:rPr>
              <a:t>The updated COVID vaccine is designed to be effective against the newest variants. Will this be the </a:t>
            </a:r>
            <a:r>
              <a:rPr lang="en-US" sz="1400" u="sng" dirty="0">
                <a:effectLst/>
                <a:latin typeface="Times New Roman" panose="02020603050405020304" pitchFamily="18" charset="0"/>
                <a:ea typeface="Times New Roman" panose="02020603050405020304" pitchFamily="18" charset="0"/>
              </a:rPr>
              <a:t>last </a:t>
            </a:r>
            <a:r>
              <a:rPr lang="en-US" sz="1400" dirty="0">
                <a:effectLst/>
                <a:latin typeface="Times New Roman" panose="02020603050405020304" pitchFamily="18" charset="0"/>
                <a:ea typeface="Times New Roman" panose="02020603050405020304" pitchFamily="18" charset="0"/>
              </a:rPr>
              <a:t>COVID-19 vaccine? </a:t>
            </a:r>
          </a:p>
          <a:p>
            <a:pPr marL="0" marR="0">
              <a:spcBef>
                <a:spcPts val="0"/>
              </a:spcBef>
              <a:spcAft>
                <a:spcPts val="0"/>
              </a:spcAft>
            </a:pPr>
            <a:r>
              <a:rPr lang="en-US" sz="1400" dirty="0">
                <a:effectLst/>
                <a:latin typeface="Times New Roman" panose="02020603050405020304" pitchFamily="18" charset="0"/>
                <a:ea typeface="Times New Roman" panose="02020603050405020304" pitchFamily="18" charset="0"/>
              </a:rPr>
              <a:t>No one knows for sure, but it’s likely that the virus will keep changing. The updated vaccine updates protection against serious illness, hospital stays, and dying from COVID. </a:t>
            </a:r>
          </a:p>
          <a:p>
            <a:pPr marL="0" marR="0">
              <a:spcBef>
                <a:spcPts val="0"/>
              </a:spcBef>
              <a:spcAft>
                <a:spcPts val="0"/>
              </a:spcAft>
            </a:pPr>
            <a:r>
              <a:rPr lang="en-US" sz="1400" dirty="0">
                <a:effectLst/>
                <a:latin typeface="Times New Roman" panose="02020603050405020304" pitchFamily="18" charset="0"/>
                <a:ea typeface="Times New Roman" panose="02020603050405020304" pitchFamily="18" charset="0"/>
              </a:rPr>
              <a:t>None of us want to go back to where we were in early 2022. </a:t>
            </a:r>
          </a:p>
          <a:p>
            <a:pPr marL="0" marR="0">
              <a:spcBef>
                <a:spcPts val="0"/>
              </a:spcBef>
              <a:spcAft>
                <a:spcPts val="0"/>
              </a:spcAft>
            </a:pPr>
            <a:r>
              <a:rPr lang="en-US" sz="14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400" dirty="0">
                <a:effectLst/>
                <a:latin typeface="Times New Roman" panose="02020603050405020304" pitchFamily="18" charset="0"/>
                <a:ea typeface="Times New Roman" panose="02020603050405020304" pitchFamily="18" charset="0"/>
              </a:rPr>
              <a:t>If you or a resident recently had COVID-19, you may consider delaying your vaccine by 3 months, but consider risk factors including:</a:t>
            </a:r>
          </a:p>
          <a:p>
            <a:pPr marL="342900" marR="0" lvl="0" indent="-342900">
              <a:spcBef>
                <a:spcPts val="0"/>
              </a:spcBef>
              <a:spcAft>
                <a:spcPts val="0"/>
              </a:spcAft>
              <a:buFont typeface="Arial" panose="020B0604020202020204" pitchFamily="34" charset="0"/>
              <a:buChar char="•"/>
              <a:tabLst>
                <a:tab pos="457200" algn="l"/>
              </a:tabLst>
            </a:pPr>
            <a:r>
              <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rPr>
              <a:t>Personal </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risk</a:t>
            </a:r>
            <a:r>
              <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of severe disease</a:t>
            </a:r>
          </a:p>
          <a:p>
            <a:pPr marL="342900" marR="0" lvl="0" indent="-342900">
              <a:spcBef>
                <a:spcPts val="0"/>
              </a:spcBef>
              <a:spcAft>
                <a:spcPts val="0"/>
              </a:spcAft>
              <a:buFont typeface="Arial" panose="020B0604020202020204" pitchFamily="34" charset="0"/>
              <a:buChar char="•"/>
              <a:tabLst>
                <a:tab pos="457200" algn="l"/>
              </a:tabLs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Risk of disease in a </a:t>
            </a:r>
            <a:r>
              <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rPr>
              <a:t>loved one </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or </a:t>
            </a:r>
            <a:r>
              <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rPr>
              <a:t>close contact (residents)</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rPr>
              <a:t>Local</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COVID-19 hospital admission level, which you can see on this website: </a:t>
            </a:r>
            <a:b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www.cdc.gov</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/coronavirus/2019-ncov/your-health/covid-by-</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county.html</a:t>
            </a:r>
            <a:endParaRPr lang="en-US"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8CF700B-EA07-8E45-81D3-303FFD459CA0}" type="slidenum">
              <a:rPr lang="en-US" smtClean="0"/>
              <a:t>32</a:t>
            </a:fld>
            <a:endParaRPr lang="en-US" dirty="0"/>
          </a:p>
        </p:txBody>
      </p:sp>
    </p:spTree>
    <p:extLst>
      <p:ext uri="{BB962C8B-B14F-4D97-AF65-F5344CB8AC3E}">
        <p14:creationId xmlns:p14="http://schemas.microsoft.com/office/powerpoint/2010/main" val="35625751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457200" algn="l"/>
              </a:tabLst>
            </a:pPr>
            <a:r>
              <a:rPr lang="en-US" sz="1800" dirty="0">
                <a:effectLst/>
                <a:latin typeface="Times New Roman" panose="02020603050405020304" pitchFamily="18" charset="0"/>
                <a:ea typeface="Times New Roman" panose="02020603050405020304" pitchFamily="18" charset="0"/>
              </a:rPr>
              <a:t>The next vaccine preventable disease we’ll talk about is strep pneumonia. The full name is streptococcal pneumoniae or “pneumococcus.” </a:t>
            </a:r>
          </a:p>
          <a:p>
            <a:pPr marL="0" marR="0">
              <a:spcBef>
                <a:spcPts val="0"/>
              </a:spcBef>
              <a:spcAft>
                <a:spcPts val="0"/>
              </a:spcAft>
              <a:tabLst>
                <a:tab pos="457200" algn="l"/>
              </a:tabLst>
            </a:pP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457200" algn="l"/>
              </a:tabLst>
            </a:pPr>
            <a:r>
              <a:rPr lang="en-US" sz="1800" dirty="0">
                <a:effectLst/>
                <a:latin typeface="Times New Roman" panose="02020603050405020304" pitchFamily="18" charset="0"/>
                <a:ea typeface="Times New Roman" panose="02020603050405020304" pitchFamily="18" charset="0"/>
              </a:rPr>
              <a:t>The spread is like flu and COVID-19 from airway droplets. </a:t>
            </a:r>
          </a:p>
          <a:p>
            <a:pPr marL="0" marR="0">
              <a:spcBef>
                <a:spcPts val="0"/>
              </a:spcBef>
              <a:spcAft>
                <a:spcPts val="0"/>
              </a:spcAft>
              <a:tabLst>
                <a:tab pos="457200" algn="l"/>
              </a:tabLst>
            </a:pP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The symptoms of pneumonia from pneumococcus are like flu and COVID, too – cough, fever, difficulty breathing.</a:t>
            </a:r>
          </a:p>
          <a:p>
            <a:pPr marL="0" marR="0">
              <a:spcBef>
                <a:spcPts val="0"/>
              </a:spcBef>
              <a:spcAft>
                <a:spcPts val="0"/>
              </a:spcAft>
              <a:tabLst>
                <a:tab pos="457200" algn="l"/>
              </a:tabLs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tabLst>
                <a:tab pos="457200" algn="l"/>
              </a:tabLst>
            </a:pPr>
            <a:r>
              <a:rPr lang="en-US" sz="1800" dirty="0">
                <a:effectLst/>
                <a:latin typeface="Times New Roman" panose="02020603050405020304" pitchFamily="18" charset="0"/>
                <a:ea typeface="Times New Roman" panose="02020603050405020304" pitchFamily="18" charset="0"/>
              </a:rPr>
              <a:t>Pneumococcus also can infect the bloodstream (that’s called “sepsis”) or the lining of the brain and spinal cord (that’s called “meningitis”).</a:t>
            </a:r>
          </a:p>
          <a:p>
            <a:endParaRPr lang="en-US" dirty="0"/>
          </a:p>
        </p:txBody>
      </p:sp>
      <p:sp>
        <p:nvSpPr>
          <p:cNvPr id="4" name="Slide Number Placeholder 3"/>
          <p:cNvSpPr>
            <a:spLocks noGrp="1"/>
          </p:cNvSpPr>
          <p:nvPr>
            <p:ph type="sldNum" sz="quarter" idx="5"/>
          </p:nvPr>
        </p:nvSpPr>
        <p:spPr/>
        <p:txBody>
          <a:bodyPr/>
          <a:lstStyle/>
          <a:p>
            <a:fld id="{08CF700B-EA07-8E45-81D3-303FFD459CA0}" type="slidenum">
              <a:rPr lang="en-US" smtClean="0"/>
              <a:t>33</a:t>
            </a:fld>
            <a:endParaRPr lang="en-US" dirty="0"/>
          </a:p>
        </p:txBody>
      </p:sp>
    </p:spTree>
    <p:extLst>
      <p:ext uri="{BB962C8B-B14F-4D97-AF65-F5344CB8AC3E}">
        <p14:creationId xmlns:p14="http://schemas.microsoft.com/office/powerpoint/2010/main" val="272161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The consequences of pneumococcus infections each year in the U.S. are quite bad. </a:t>
            </a:r>
          </a:p>
          <a:p>
            <a:pPr marL="342900" marR="0" lvl="0" indent="-342900">
              <a:spcBef>
                <a:spcPts val="0"/>
              </a:spcBef>
              <a:spcAft>
                <a:spcPts val="0"/>
              </a:spcAft>
              <a:buFont typeface="Arial" panose="020B0604020202020204" pitchFamily="34" charset="0"/>
              <a:buChar char="•"/>
              <a:tabLst>
                <a:tab pos="457200" algn="l"/>
              </a:tabLst>
            </a:pPr>
            <a:r>
              <a:rPr lang="en-US" b="1" dirty="0">
                <a:effectLst/>
                <a:latin typeface="Times New Roman" panose="02020603050405020304" pitchFamily="18" charset="0"/>
                <a:ea typeface="Times New Roman" panose="02020603050405020304" pitchFamily="18" charset="0"/>
                <a:cs typeface="Times New Roman" panose="02020603050405020304" pitchFamily="18" charset="0"/>
              </a:rPr>
              <a:t>Pneumococcal pneumonia</a:t>
            </a:r>
            <a:r>
              <a:rPr lang="en-US" dirty="0">
                <a:effectLst/>
                <a:latin typeface="Times New Roman" panose="02020603050405020304" pitchFamily="18" charset="0"/>
                <a:ea typeface="Calibri" panose="020F0502020204030204" pitchFamily="34" charset="0"/>
                <a:cs typeface="Times New Roman" panose="02020603050405020304" pitchFamily="18" charset="0"/>
              </a:rPr>
              <a:t> c</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auses 150,000 hospitalizations each year</a:t>
            </a:r>
            <a:r>
              <a:rPr lang="en-US" dirty="0">
                <a:effectLst/>
                <a:latin typeface="Times New Roman" panose="02020603050405020304" pitchFamily="18" charset="0"/>
                <a:ea typeface="Calibri" panose="020F0502020204030204" pitchFamily="34" charset="0"/>
                <a:cs typeface="Times New Roman" panose="02020603050405020304" pitchFamily="18" charset="0"/>
              </a:rPr>
              <a:t>. A</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mong people with pneumococcal pneumonia, 5-7% </a:t>
            </a:r>
            <a:r>
              <a:rPr lang="en-US" dirty="0">
                <a:effectLst/>
                <a:latin typeface="Times New Roman" panose="02020603050405020304" pitchFamily="18" charset="0"/>
                <a:ea typeface="Calibri" panose="020F0502020204030204" pitchFamily="34" charset="0"/>
                <a:cs typeface="Times New Roman" panose="02020603050405020304" pitchFamily="18" charset="0"/>
              </a:rPr>
              <a:t>(about 1-in-20  ) </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die of it</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br>
              <a:rPr lang="en-US" dirty="0">
                <a:effectLst/>
                <a:latin typeface="Times New Roman" panose="02020603050405020304" pitchFamily="18" charset="0"/>
                <a:ea typeface="Calibri" panose="020F0502020204030204" pitchFamily="34" charset="0"/>
                <a:cs typeface="Times New Roman" panose="02020603050405020304" pitchFamily="18" charset="0"/>
              </a:rPr>
            </a:br>
            <a:r>
              <a:rPr lang="en-US" dirty="0">
                <a:effectLst/>
                <a:latin typeface="Times New Roman" panose="02020603050405020304" pitchFamily="18" charset="0"/>
                <a:ea typeface="Calibri" panose="020F0502020204030204" pitchFamily="34" charset="0"/>
                <a:cs typeface="Times New Roman" panose="02020603050405020304" pitchFamily="18" charset="0"/>
              </a:rPr>
              <a:t>The death rate is even higher among adults aged 65 years and older and people with certain medical conditions.</a:t>
            </a:r>
            <a:br>
              <a:rPr lang="en-US" dirty="0">
                <a:effectLst/>
                <a:latin typeface="Times New Roman" panose="02020603050405020304" pitchFamily="18" charset="0"/>
                <a:ea typeface="Calibri" panose="020F0502020204030204" pitchFamily="34" charset="0"/>
                <a:cs typeface="Times New Roman" panose="02020603050405020304" pitchFamily="18" charset="0"/>
              </a:rPr>
            </a:b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b="1" dirty="0">
                <a:effectLst/>
                <a:latin typeface="Times New Roman" panose="02020603050405020304" pitchFamily="18" charset="0"/>
                <a:ea typeface="Times New Roman" panose="02020603050405020304" pitchFamily="18" charset="0"/>
                <a:cs typeface="Times New Roman" panose="02020603050405020304" pitchFamily="18" charset="0"/>
              </a:rPr>
              <a:t>Pneumococcal sepsis</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is worse but not as common. It causes 4,000 hospitalizations each year, but among people with pneumococcal sepsis, overall, 1-in-5 die of it.  3-in-5 </a:t>
            </a:r>
            <a:r>
              <a:rPr lang="en-US" b="1" dirty="0">
                <a:effectLst/>
                <a:latin typeface="Times New Roman" panose="02020603050405020304" pitchFamily="18" charset="0"/>
                <a:ea typeface="Times New Roman" panose="02020603050405020304" pitchFamily="18" charset="0"/>
                <a:cs typeface="Times New Roman" panose="02020603050405020304" pitchFamily="18" charset="0"/>
              </a:rPr>
              <a:t>older adults</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with pneumococcal sepsis die of it.</a:t>
            </a:r>
            <a:br>
              <a:rPr lang="en-US" dirty="0">
                <a:effectLst/>
                <a:latin typeface="Times New Roman" panose="02020603050405020304" pitchFamily="18" charset="0"/>
                <a:ea typeface="Times New Roman" panose="02020603050405020304" pitchFamily="18" charset="0"/>
                <a:cs typeface="Times New Roman" panose="02020603050405020304" pitchFamily="18" charset="0"/>
              </a:rPr>
            </a:br>
            <a:endParaRPr lang="en-US"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b="1" dirty="0">
                <a:effectLst/>
                <a:latin typeface="Times New Roman" panose="02020603050405020304" pitchFamily="18" charset="0"/>
                <a:ea typeface="Times New Roman" panose="02020603050405020304" pitchFamily="18" charset="0"/>
                <a:cs typeface="Times New Roman" panose="02020603050405020304" pitchFamily="18" charset="0"/>
              </a:rPr>
              <a:t>Pneumococcal meningitis</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causes 2,000 hospitalizations each year in the U.S. Among adults with pneumococcal meningitis, 22% die of it even with proper treatment. Those who survive may have lifelong disability including deafness, brain damage, and limb amputation.</a:t>
            </a:r>
          </a:p>
          <a:p>
            <a:pPr marL="0" marR="0">
              <a:spcBef>
                <a:spcPts val="0"/>
              </a:spcBef>
              <a:spcAft>
                <a:spcPts val="0"/>
              </a:spcAf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spcBef>
                <a:spcPts val="0"/>
              </a:spcBef>
              <a:spcAft>
                <a:spcPts val="0"/>
              </a:spcAf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These serious consequences are </a:t>
            </a:r>
            <a:r>
              <a:rPr lang="en-US" u="sng" dirty="0">
                <a:effectLst/>
                <a:latin typeface="Times New Roman" panose="02020603050405020304" pitchFamily="18" charset="0"/>
                <a:ea typeface="Times New Roman" panose="02020603050405020304" pitchFamily="18" charset="0"/>
                <a:cs typeface="Times New Roman" panose="02020603050405020304" pitchFamily="18" charset="0"/>
              </a:rPr>
              <a:t>why</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the pneumococcal vaccine has long been recommended for </a:t>
            </a:r>
            <a:r>
              <a:rPr lang="en-US" b="1" dirty="0">
                <a:effectLst/>
                <a:latin typeface="Times New Roman" panose="02020603050405020304" pitchFamily="18" charset="0"/>
                <a:ea typeface="Times New Roman" panose="02020603050405020304" pitchFamily="18" charset="0"/>
                <a:cs typeface="Times New Roman" panose="02020603050405020304" pitchFamily="18" charset="0"/>
              </a:rPr>
              <a:t>all people aged</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65 years or older.</a:t>
            </a: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SPEAKER NOTE: In case you want the reference, here it is:</a:t>
            </a:r>
          </a:p>
          <a:p>
            <a:r>
              <a:rPr lang="en-US" dirty="0">
                <a:latin typeface="Times New Roman" panose="02020603050405020304" pitchFamily="18" charset="0"/>
                <a:cs typeface="Times New Roman" panose="02020603050405020304" pitchFamily="18" charset="0"/>
              </a:rPr>
              <a:t>See CDC “Pneumococcal Disease: Clinical Features” </a:t>
            </a:r>
          </a:p>
          <a:p>
            <a:r>
              <a:rPr lang="en-US" dirty="0">
                <a:latin typeface="Times New Roman" panose="02020603050405020304" pitchFamily="18" charset="0"/>
                <a:cs typeface="Times New Roman" panose="02020603050405020304" pitchFamily="18" charset="0"/>
              </a:rPr>
              <a:t>https://</a:t>
            </a:r>
            <a:r>
              <a:rPr lang="en-US" dirty="0" err="1">
                <a:latin typeface="Times New Roman" panose="02020603050405020304" pitchFamily="18" charset="0"/>
                <a:cs typeface="Times New Roman" panose="02020603050405020304" pitchFamily="18" charset="0"/>
              </a:rPr>
              <a:t>www.cdc.gov</a:t>
            </a:r>
            <a:r>
              <a:rPr lang="en-US" dirty="0">
                <a:latin typeface="Times New Roman" panose="02020603050405020304" pitchFamily="18" charset="0"/>
                <a:cs typeface="Times New Roman" panose="02020603050405020304" pitchFamily="18" charset="0"/>
              </a:rPr>
              <a:t>/pneumococcal/clinicians/clinical-</a:t>
            </a:r>
            <a:r>
              <a:rPr lang="en-US" dirty="0" err="1">
                <a:latin typeface="Times New Roman" panose="02020603050405020304" pitchFamily="18" charset="0"/>
                <a:cs typeface="Times New Roman" panose="02020603050405020304" pitchFamily="18" charset="0"/>
              </a:rPr>
              <a:t>features.html</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8CF700B-EA07-8E45-81D3-303FFD459CA0}" type="slidenum">
              <a:rPr lang="en-US" smtClean="0"/>
              <a:t>34</a:t>
            </a:fld>
            <a:endParaRPr lang="en-US" dirty="0"/>
          </a:p>
        </p:txBody>
      </p:sp>
    </p:spTree>
    <p:extLst>
      <p:ext uri="{BB962C8B-B14F-4D97-AF65-F5344CB8AC3E}">
        <p14:creationId xmlns:p14="http://schemas.microsoft.com/office/powerpoint/2010/main" val="10508622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latin typeface="Times New Roman" panose="02020603050405020304" pitchFamily="18" charset="0"/>
                <a:ea typeface="Times New Roman" panose="02020603050405020304" pitchFamily="18" charset="0"/>
              </a:rPr>
              <a:t>There are more than 80 types of pneumococci that our immune systems see as different depending on the outer coat.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In the year 2000, a vaccine was licensed that addressed the </a:t>
            </a:r>
            <a:r>
              <a:rPr lang="en-US" sz="1800" b="1" u="sng" dirty="0">
                <a:effectLst/>
                <a:latin typeface="Times New Roman" panose="02020603050405020304" pitchFamily="18" charset="0"/>
                <a:ea typeface="Times New Roman" panose="02020603050405020304" pitchFamily="18" charset="0"/>
              </a:rPr>
              <a:t>7</a:t>
            </a:r>
            <a:r>
              <a:rPr lang="en-US" sz="1800" dirty="0">
                <a:effectLst/>
                <a:latin typeface="Times New Roman" panose="02020603050405020304" pitchFamily="18" charset="0"/>
                <a:ea typeface="Times New Roman" panose="02020603050405020304" pitchFamily="18" charset="0"/>
              </a:rPr>
              <a:t> most common types.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Then in 2010, a vaccine was licensed that addressed the </a:t>
            </a:r>
            <a:r>
              <a:rPr lang="en-US" sz="1800" b="1" u="sng" dirty="0">
                <a:effectLst/>
                <a:latin typeface="Times New Roman" panose="02020603050405020304" pitchFamily="18" charset="0"/>
                <a:ea typeface="Times New Roman" panose="02020603050405020304" pitchFamily="18" charset="0"/>
              </a:rPr>
              <a:t>13</a:t>
            </a:r>
            <a:r>
              <a:rPr lang="en-US" sz="1800" dirty="0">
                <a:effectLst/>
                <a:latin typeface="Times New Roman" panose="02020603050405020304" pitchFamily="18" charset="0"/>
                <a:ea typeface="Times New Roman" panose="02020603050405020304" pitchFamily="18" charset="0"/>
              </a:rPr>
              <a:t> most common types.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In recent years, vaccines against </a:t>
            </a:r>
            <a:r>
              <a:rPr lang="en-US" sz="1800" u="sng" dirty="0">
                <a:effectLst/>
                <a:latin typeface="Times New Roman" panose="02020603050405020304" pitchFamily="18" charset="0"/>
                <a:ea typeface="Times New Roman" panose="02020603050405020304" pitchFamily="18" charset="0"/>
              </a:rPr>
              <a:t>more</a:t>
            </a:r>
            <a:r>
              <a:rPr lang="en-US" sz="1800" dirty="0">
                <a:effectLst/>
                <a:latin typeface="Times New Roman" panose="02020603050405020304" pitchFamily="18" charset="0"/>
                <a:ea typeface="Times New Roman" panose="02020603050405020304" pitchFamily="18" charset="0"/>
              </a:rPr>
              <a:t> types have been licensed.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Even if an older adult had pneumococcal vaccine in the past, it may be that their healthcare provider recommends one of the updated, expanded vaccines for them.</a:t>
            </a:r>
          </a:p>
          <a:p>
            <a:endParaRPr lang="en-US" dirty="0"/>
          </a:p>
        </p:txBody>
      </p:sp>
      <p:sp>
        <p:nvSpPr>
          <p:cNvPr id="4" name="Slide Number Placeholder 3"/>
          <p:cNvSpPr>
            <a:spLocks noGrp="1"/>
          </p:cNvSpPr>
          <p:nvPr>
            <p:ph type="sldNum" sz="quarter" idx="5"/>
          </p:nvPr>
        </p:nvSpPr>
        <p:spPr/>
        <p:txBody>
          <a:bodyPr/>
          <a:lstStyle/>
          <a:p>
            <a:fld id="{08CF700B-EA07-8E45-81D3-303FFD459CA0}" type="slidenum">
              <a:rPr lang="en-US" smtClean="0"/>
              <a:t>35</a:t>
            </a:fld>
            <a:endParaRPr lang="en-US" dirty="0"/>
          </a:p>
        </p:txBody>
      </p:sp>
    </p:spTree>
    <p:extLst>
      <p:ext uri="{BB962C8B-B14F-4D97-AF65-F5344CB8AC3E}">
        <p14:creationId xmlns:p14="http://schemas.microsoft.com/office/powerpoint/2010/main" val="30855573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I mentioned the vaccine called T-DAP. It works against tetanus (also known as lockjaw), diphtheria, and pertussis (also known as whooping cough). </a:t>
            </a:r>
          </a:p>
          <a:p>
            <a:pPr marL="0" marR="0">
              <a:spcBef>
                <a:spcPts val="0"/>
              </a:spcBef>
              <a:spcAft>
                <a:spcPts val="0"/>
              </a:spcAft>
            </a:pP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This vaccine has been routine for a long time and serves as a booster for your childhood DTaP vaccine. From preteens on up, people are routinely recommended to get one dose every 10 years.  </a:t>
            </a:r>
          </a:p>
          <a:p>
            <a:pPr marL="0" marR="0">
              <a:spcBef>
                <a:spcPts val="0"/>
              </a:spcBef>
              <a:spcAft>
                <a:spcPts val="0"/>
              </a:spcAft>
            </a:pPr>
            <a:endPar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This is one that your health professional may recommend for you, but you are </a:t>
            </a: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not</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more at risk of getting tetanus, diphtheria, or especially pertussis in a long-term care environment than out in the community. However, residents </a:t>
            </a:r>
            <a:r>
              <a:rPr lang="en-US" sz="1600" u="sng" dirty="0">
                <a:effectLst/>
                <a:latin typeface="Times New Roman" panose="02020603050405020304" pitchFamily="18" charset="0"/>
                <a:ea typeface="Times New Roman" panose="02020603050405020304" pitchFamily="18" charset="0"/>
                <a:cs typeface="Times New Roman" panose="02020603050405020304" pitchFamily="18" charset="0"/>
              </a:rPr>
              <a:t>are</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increased risk of pertussis transmission if there is an outbreak because they live in close quarters. </a:t>
            </a:r>
          </a:p>
        </p:txBody>
      </p:sp>
      <p:sp>
        <p:nvSpPr>
          <p:cNvPr id="4" name="Slide Number Placeholder 3"/>
          <p:cNvSpPr>
            <a:spLocks noGrp="1"/>
          </p:cNvSpPr>
          <p:nvPr>
            <p:ph type="sldNum" sz="quarter" idx="5"/>
          </p:nvPr>
        </p:nvSpPr>
        <p:spPr/>
        <p:txBody>
          <a:bodyPr/>
          <a:lstStyle/>
          <a:p>
            <a:fld id="{08CF700B-EA07-8E45-81D3-303FFD459CA0}" type="slidenum">
              <a:rPr lang="en-US" smtClean="0"/>
              <a:t>36</a:t>
            </a:fld>
            <a:endParaRPr lang="en-US" dirty="0"/>
          </a:p>
        </p:txBody>
      </p:sp>
    </p:spTree>
    <p:extLst>
      <p:ext uri="{BB962C8B-B14F-4D97-AF65-F5344CB8AC3E}">
        <p14:creationId xmlns:p14="http://schemas.microsoft.com/office/powerpoint/2010/main" val="28688900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The last disease we’ll talk about preventing in residents is shingles (also known as zoster).</a:t>
            </a:r>
            <a:b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b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Shingles usually starts as chickenpox when we’re young. After chickenpox, </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the virus lives on in the body, in the nerve cells.</a:t>
            </a:r>
            <a:b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b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There can be some severe effects of shingles disease. </a:t>
            </a:r>
          </a:p>
          <a:p>
            <a:pPr marL="742950" marR="0" lvl="1" indent="-285750">
              <a:spcBef>
                <a:spcPts val="0"/>
              </a:spcBef>
              <a:spcAft>
                <a:spcPts val="0"/>
              </a:spcAft>
              <a:buFont typeface="Courier New" panose="02070309020205020404" pitchFamily="49" charset="0"/>
              <a:buChar char="o"/>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“PHN” is a burning pain in nerves &amp; skin for more than 30 days; it’s the</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most common complication of shingles. The pain can last months or even years after the rash resolves. </a:t>
            </a:r>
          </a:p>
          <a:p>
            <a:pPr marL="742950" marR="0" lvl="1" indent="-285750">
              <a:spcBef>
                <a:spcPts val="0"/>
              </a:spcBef>
              <a:spcAft>
                <a:spcPts val="0"/>
              </a:spcAft>
              <a:buFont typeface="Courier New" panose="02070309020205020404" pitchFamily="49" charset="0"/>
              <a:buChar char="o"/>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Shingles also may damage the eye &amp; cause vision loss. </a:t>
            </a:r>
          </a:p>
          <a:p>
            <a:pPr marL="742950" marR="0" lvl="1" indent="-285750">
              <a:spcBef>
                <a:spcPts val="0"/>
              </a:spcBef>
              <a:spcAft>
                <a:spcPts val="0"/>
              </a:spcAft>
              <a:buFont typeface="Courier New" panose="02070309020205020404" pitchFamily="49" charset="0"/>
              <a:buChar char="o"/>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Rarely, shingles disease causes hearing loss or brain inflammation.</a:t>
            </a:r>
          </a:p>
          <a:p>
            <a:endParaRPr lang="en-US" dirty="0"/>
          </a:p>
        </p:txBody>
      </p:sp>
      <p:sp>
        <p:nvSpPr>
          <p:cNvPr id="4" name="Slide Number Placeholder 3"/>
          <p:cNvSpPr>
            <a:spLocks noGrp="1"/>
          </p:cNvSpPr>
          <p:nvPr>
            <p:ph type="sldNum" sz="quarter" idx="5"/>
          </p:nvPr>
        </p:nvSpPr>
        <p:spPr/>
        <p:txBody>
          <a:bodyPr/>
          <a:lstStyle/>
          <a:p>
            <a:fld id="{08CF700B-EA07-8E45-81D3-303FFD459CA0}" type="slidenum">
              <a:rPr lang="en-US" smtClean="0"/>
              <a:t>37</a:t>
            </a:fld>
            <a:endParaRPr lang="en-US" dirty="0"/>
          </a:p>
        </p:txBody>
      </p:sp>
    </p:spTree>
    <p:extLst>
      <p:ext uri="{BB962C8B-B14F-4D97-AF65-F5344CB8AC3E}">
        <p14:creationId xmlns:p14="http://schemas.microsoft.com/office/powerpoint/2010/main" val="14000968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Symbol" pitchFamily="2" charset="2"/>
              <a:buNone/>
              <a:tabLst>
                <a:tab pos="457200" algn="l"/>
              </a:tabLst>
            </a:pPr>
            <a:r>
              <a:rPr lang="en-US" sz="1600" dirty="0">
                <a:effectLst/>
                <a:latin typeface="Times New Roman" panose="02020603050405020304" pitchFamily="18" charset="0"/>
                <a:ea typeface="Times New Roman" panose="02020603050405020304" pitchFamily="18" charset="0"/>
              </a:rPr>
              <a:t>This graph shows how the risk of developing shingles (shown in the light blue bars) goes up with each decade of life. </a:t>
            </a:r>
          </a:p>
          <a:p>
            <a:pPr marL="0" marR="0" lvl="0" indent="0">
              <a:spcBef>
                <a:spcPts val="0"/>
              </a:spcBef>
              <a:spcAft>
                <a:spcPts val="0"/>
              </a:spcAft>
              <a:buFont typeface="Symbol" pitchFamily="2" charset="2"/>
              <a:buNone/>
              <a:tabLst>
                <a:tab pos="457200" algn="l"/>
              </a:tabLst>
            </a:pPr>
            <a:r>
              <a:rPr lang="en-US" sz="1600" dirty="0">
                <a:effectLst/>
                <a:latin typeface="Times New Roman" panose="02020603050405020304" pitchFamily="18" charset="0"/>
                <a:ea typeface="Times New Roman" panose="02020603050405020304" pitchFamily="18" charset="0"/>
              </a:rPr>
              <a:t>PHN (the severe pain, shown in the dark blue bars) increases with age, too. Because these risks increase with age, the vaccine is recommended for people aged 50 or older.</a:t>
            </a:r>
          </a:p>
          <a:p>
            <a:pPr marL="0" marR="0" lvl="0" indent="0">
              <a:spcBef>
                <a:spcPts val="0"/>
              </a:spcBef>
              <a:spcAft>
                <a:spcPts val="0"/>
              </a:spcAft>
              <a:buFont typeface="Symbol" pitchFamily="2" charset="2"/>
              <a:buNone/>
              <a:tabLst>
                <a:tab pos="457200" algn="l"/>
              </a:tabLst>
            </a:pPr>
            <a:endParaRPr lang="en-US" sz="16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tabLst>
                <a:tab pos="457200" algn="l"/>
              </a:tabLst>
            </a:pPr>
            <a:r>
              <a:rPr lang="en-US" sz="1600" dirty="0">
                <a:effectLst/>
                <a:latin typeface="Times New Roman" panose="02020603050405020304" pitchFamily="18" charset="0"/>
                <a:ea typeface="Times New Roman" panose="02020603050405020304" pitchFamily="18" charset="0"/>
              </a:rPr>
              <a:t>Also, it’s recommended for adults who are OR will be immunodeficient or immunosuppressed because of disease or therapy. When possible, they should be vaccinated </a:t>
            </a:r>
            <a:r>
              <a:rPr lang="en-US" sz="1600" i="1" dirty="0">
                <a:effectLst/>
                <a:latin typeface="Times New Roman" panose="02020603050405020304" pitchFamily="18" charset="0"/>
                <a:ea typeface="Times New Roman" panose="02020603050405020304" pitchFamily="18" charset="0"/>
              </a:rPr>
              <a:t>before</a:t>
            </a:r>
            <a:r>
              <a:rPr lang="en-US" sz="1600" dirty="0">
                <a:effectLst/>
                <a:latin typeface="Times New Roman" panose="02020603050405020304" pitchFamily="18" charset="0"/>
                <a:ea typeface="Times New Roman" panose="02020603050405020304" pitchFamily="18" charset="0"/>
              </a:rPr>
              <a:t> they are immunosuppressed.</a:t>
            </a:r>
            <a:br>
              <a:rPr lang="en-US" sz="1600" dirty="0">
                <a:effectLst/>
                <a:latin typeface="Times New Roman" panose="02020603050405020304" pitchFamily="18" charset="0"/>
                <a:ea typeface="Times New Roman" panose="02020603050405020304" pitchFamily="18" charset="0"/>
              </a:rPr>
            </a:br>
            <a:endParaRPr lang="en-US" sz="16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tabLst>
                <a:tab pos="457200" algn="l"/>
              </a:tabLst>
            </a:pPr>
            <a:r>
              <a:rPr lang="en-US" sz="1600" dirty="0">
                <a:effectLst/>
                <a:latin typeface="Times New Roman" panose="02020603050405020304" pitchFamily="18" charset="0"/>
                <a:ea typeface="Times New Roman" panose="02020603050405020304" pitchFamily="18" charset="0"/>
              </a:rPr>
              <a:t>The schedule is for 2 doses.</a:t>
            </a:r>
            <a:br>
              <a:rPr lang="en-US" sz="1600" dirty="0">
                <a:effectLst/>
                <a:latin typeface="Times New Roman" panose="02020603050405020304" pitchFamily="18" charset="0"/>
                <a:ea typeface="Times New Roman" panose="02020603050405020304" pitchFamily="18" charset="0"/>
              </a:rPr>
            </a:br>
            <a:r>
              <a:rPr lang="en-US" sz="1600" dirty="0">
                <a:effectLst/>
                <a:latin typeface="Times New Roman" panose="02020603050405020304" pitchFamily="18" charset="0"/>
                <a:ea typeface="Times New Roman" panose="02020603050405020304" pitchFamily="18" charset="0"/>
              </a:rPr>
              <a:t>Typically, the second dose is given 2 to 6 months after the first, but this interval can be a shorter for immunosuppressed adults.</a:t>
            </a:r>
          </a:p>
          <a:p>
            <a:endParaRPr lang="en-US" dirty="0"/>
          </a:p>
        </p:txBody>
      </p:sp>
      <p:sp>
        <p:nvSpPr>
          <p:cNvPr id="4" name="Slide Number Placeholder 3"/>
          <p:cNvSpPr>
            <a:spLocks noGrp="1"/>
          </p:cNvSpPr>
          <p:nvPr>
            <p:ph type="sldNum" sz="quarter" idx="5"/>
          </p:nvPr>
        </p:nvSpPr>
        <p:spPr/>
        <p:txBody>
          <a:bodyPr/>
          <a:lstStyle/>
          <a:p>
            <a:fld id="{08CF700B-EA07-8E45-81D3-303FFD459CA0}" type="slidenum">
              <a:rPr lang="en-US" smtClean="0"/>
              <a:t>38</a:t>
            </a:fld>
            <a:endParaRPr lang="en-US" dirty="0"/>
          </a:p>
        </p:txBody>
      </p:sp>
    </p:spTree>
    <p:extLst>
      <p:ext uri="{BB962C8B-B14F-4D97-AF65-F5344CB8AC3E}">
        <p14:creationId xmlns:p14="http://schemas.microsoft.com/office/powerpoint/2010/main" val="25810405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Do any of you have experience with someone who had any of the diseases that can be prevented by vaccines?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SPEAKER NOTE: Give time to discuss</a:t>
            </a:r>
          </a:p>
          <a:p>
            <a:endParaRPr lang="en-US" dirty="0"/>
          </a:p>
        </p:txBody>
      </p:sp>
      <p:sp>
        <p:nvSpPr>
          <p:cNvPr id="4" name="Slide Number Placeholder 3"/>
          <p:cNvSpPr>
            <a:spLocks noGrp="1"/>
          </p:cNvSpPr>
          <p:nvPr>
            <p:ph type="sldNum" sz="quarter" idx="5"/>
          </p:nvPr>
        </p:nvSpPr>
        <p:spPr/>
        <p:txBody>
          <a:bodyPr/>
          <a:lstStyle/>
          <a:p>
            <a:fld id="{08CF700B-EA07-8E45-81D3-303FFD459CA0}" type="slidenum">
              <a:rPr lang="en-US" smtClean="0"/>
              <a:t>39</a:t>
            </a:fld>
            <a:endParaRPr lang="en-US" dirty="0"/>
          </a:p>
        </p:txBody>
      </p:sp>
    </p:spTree>
    <p:extLst>
      <p:ext uri="{BB962C8B-B14F-4D97-AF65-F5344CB8AC3E}">
        <p14:creationId xmlns:p14="http://schemas.microsoft.com/office/powerpoint/2010/main" val="3100722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Let's talk first about special considerations for people like all of us, who work closely with older adults.</a:t>
            </a:r>
            <a:endParaRPr lang="en-US" dirty="0"/>
          </a:p>
        </p:txBody>
      </p:sp>
      <p:sp>
        <p:nvSpPr>
          <p:cNvPr id="4" name="Slide Number Placeholder 3"/>
          <p:cNvSpPr>
            <a:spLocks noGrp="1"/>
          </p:cNvSpPr>
          <p:nvPr>
            <p:ph type="sldNum" sz="quarter" idx="5"/>
          </p:nvPr>
        </p:nvSpPr>
        <p:spPr/>
        <p:txBody>
          <a:bodyPr/>
          <a:lstStyle/>
          <a:p>
            <a:fld id="{08CF700B-EA07-8E45-81D3-303FFD459CA0}" type="slidenum">
              <a:rPr lang="en-US" smtClean="0"/>
              <a:t>4</a:t>
            </a:fld>
            <a:endParaRPr lang="en-US" dirty="0"/>
          </a:p>
        </p:txBody>
      </p:sp>
    </p:spTree>
    <p:extLst>
      <p:ext uri="{BB962C8B-B14F-4D97-AF65-F5344CB8AC3E}">
        <p14:creationId xmlns:p14="http://schemas.microsoft.com/office/powerpoint/2010/main" val="1369610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We’ve talked about vaccines for older adults – what about vaccines recommended for people </a:t>
            </a:r>
            <a:r>
              <a:rPr lang="en-US" sz="1800" u="sng" dirty="0">
                <a:effectLst/>
                <a:latin typeface="Times New Roman" panose="02020603050405020304" pitchFamily="18" charset="0"/>
                <a:ea typeface="Times New Roman" panose="02020603050405020304" pitchFamily="18" charset="0"/>
              </a:rPr>
              <a:t>who work with older adults?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8CF700B-EA07-8E45-81D3-303FFD459CA0}" type="slidenum">
              <a:rPr lang="en-US" smtClean="0"/>
              <a:t>40</a:t>
            </a:fld>
            <a:endParaRPr lang="en-US" dirty="0"/>
          </a:p>
        </p:txBody>
      </p:sp>
    </p:spTree>
    <p:extLst>
      <p:ext uri="{BB962C8B-B14F-4D97-AF65-F5344CB8AC3E}">
        <p14:creationId xmlns:p14="http://schemas.microsoft.com/office/powerpoint/2010/main" val="9002765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Your doctor may recommend for you to get </a:t>
            </a:r>
            <a:r>
              <a:rPr lang="en-US" sz="1800" b="1" dirty="0">
                <a:effectLst/>
                <a:latin typeface="Times New Roman" panose="02020603050405020304" pitchFamily="18" charset="0"/>
                <a:ea typeface="Times New Roman" panose="02020603050405020304" pitchFamily="18" charset="0"/>
              </a:rPr>
              <a:t>vaccines not discussed today based on personal health factors</a:t>
            </a: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Three of the vaccines we’ve discussed are routine for all adults:</a:t>
            </a:r>
          </a:p>
          <a:p>
            <a:pPr marL="742950" marR="0" lvl="1" indent="-285750">
              <a:spcBef>
                <a:spcPts val="0"/>
              </a:spcBef>
              <a:spcAft>
                <a:spcPts val="0"/>
              </a:spcAft>
              <a:buFont typeface="Symbol" pitchFamily="2" charset="2"/>
              <a:buChar char=""/>
              <a:tabLst>
                <a:tab pos="914400" algn="l"/>
              </a:tabLst>
            </a:pPr>
            <a:r>
              <a:rPr lang="en-US" sz="1800" dirty="0">
                <a:effectLst/>
                <a:latin typeface="Times New Roman" panose="02020603050405020304" pitchFamily="18" charset="0"/>
                <a:ea typeface="Times New Roman" panose="02020603050405020304" pitchFamily="18" charset="0"/>
              </a:rPr>
              <a:t>Flu (given once each year)</a:t>
            </a:r>
          </a:p>
          <a:p>
            <a:pPr marL="742950" marR="0" lvl="1" indent="-285750">
              <a:spcBef>
                <a:spcPts val="0"/>
              </a:spcBef>
              <a:spcAft>
                <a:spcPts val="0"/>
              </a:spcAft>
              <a:buFont typeface="Symbol" pitchFamily="2" charset="2"/>
              <a:buChar char=""/>
              <a:tabLst>
                <a:tab pos="914400" algn="l"/>
              </a:tabLst>
            </a:pPr>
            <a:r>
              <a:rPr lang="en-US" sz="1800" dirty="0">
                <a:effectLst/>
                <a:latin typeface="Times New Roman" panose="02020603050405020304" pitchFamily="18" charset="0"/>
                <a:ea typeface="Times New Roman" panose="02020603050405020304" pitchFamily="18" charset="0"/>
              </a:rPr>
              <a:t>COVID-19 (updates given as the virus changes)</a:t>
            </a:r>
          </a:p>
          <a:p>
            <a:pPr marL="742950" marR="0" lvl="1" indent="-285750">
              <a:spcBef>
                <a:spcPts val="0"/>
              </a:spcBef>
              <a:spcAft>
                <a:spcPts val="0"/>
              </a:spcAft>
              <a:buFont typeface="Symbol" pitchFamily="2" charset="2"/>
              <a:buChar char=""/>
              <a:tabLst>
                <a:tab pos="914400" algn="l"/>
              </a:tabLst>
            </a:pPr>
            <a:r>
              <a:rPr lang="en-US" sz="1800" dirty="0">
                <a:effectLst/>
                <a:latin typeface="Times New Roman" panose="02020603050405020304" pitchFamily="18" charset="0"/>
                <a:ea typeface="Times New Roman" panose="02020603050405020304" pitchFamily="18" charset="0"/>
              </a:rPr>
              <a:t>Tdap (given once every 10 years)</a:t>
            </a:r>
          </a:p>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(No RSV vaccine is licensed until age 60, unless you’re pregnant.)</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Today, we’ll focus just on ones that you are most at risk for because of your work environment.  </a:t>
            </a:r>
          </a:p>
          <a:p>
            <a:endParaRPr lang="en-US" dirty="0"/>
          </a:p>
        </p:txBody>
      </p:sp>
      <p:sp>
        <p:nvSpPr>
          <p:cNvPr id="4" name="Slide Number Placeholder 3"/>
          <p:cNvSpPr>
            <a:spLocks noGrp="1"/>
          </p:cNvSpPr>
          <p:nvPr>
            <p:ph type="sldNum" sz="quarter" idx="5"/>
          </p:nvPr>
        </p:nvSpPr>
        <p:spPr/>
        <p:txBody>
          <a:bodyPr/>
          <a:lstStyle/>
          <a:p>
            <a:fld id="{08CF700B-EA07-8E45-81D3-303FFD459CA0}" type="slidenum">
              <a:rPr lang="en-US" smtClean="0"/>
              <a:t>41</a:t>
            </a:fld>
            <a:endParaRPr lang="en-US" dirty="0"/>
          </a:p>
        </p:txBody>
      </p:sp>
    </p:spTree>
    <p:extLst>
      <p:ext uri="{BB962C8B-B14F-4D97-AF65-F5344CB8AC3E}">
        <p14:creationId xmlns:p14="http://schemas.microsoft.com/office/powerpoint/2010/main" val="26863270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Let’s take a minute to talk about: Why are flu &amp; COVID-19 vaccines especially important for people who work closely with older adults?</a:t>
            </a:r>
            <a:endPar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sz="1800" i="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i="0" dirty="0">
                <a:effectLst/>
                <a:latin typeface="Times New Roman" panose="02020603050405020304" pitchFamily="18" charset="0"/>
                <a:ea typeface="Times New Roman" panose="02020603050405020304" pitchFamily="18" charset="0"/>
                <a:cs typeface="Times New Roman" panose="02020603050405020304" pitchFamily="18" charset="0"/>
              </a:rPr>
              <a:t>SPEAKER NOTES:</a:t>
            </a:r>
            <a:br>
              <a:rPr lang="en-US" sz="1800" i="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US" sz="1800" i="0" dirty="0">
                <a:effectLst/>
                <a:latin typeface="Times New Roman" panose="02020603050405020304" pitchFamily="18" charset="0"/>
                <a:ea typeface="Times New Roman" panose="02020603050405020304" pitchFamily="18" charset="0"/>
                <a:cs typeface="Times New Roman" panose="02020603050405020304" pitchFamily="18" charset="0"/>
              </a:rPr>
              <a:t>Points that may come up:</a:t>
            </a:r>
          </a:p>
          <a:p>
            <a:pPr marL="342900" marR="0" lvl="0" indent="-342900">
              <a:spcBef>
                <a:spcPts val="0"/>
              </a:spcBef>
              <a:spcAft>
                <a:spcPts val="0"/>
              </a:spcAft>
              <a:buFont typeface="Symbol" pitchFamily="2" charset="2"/>
              <a:buChar char=""/>
            </a:pPr>
            <a:r>
              <a:rPr lang="en-US" sz="1800" i="0" dirty="0">
                <a:effectLst/>
                <a:latin typeface="Times New Roman" panose="02020603050405020304" pitchFamily="18" charset="0"/>
                <a:ea typeface="Calibri" panose="020F0502020204030204" pitchFamily="34" charset="0"/>
                <a:cs typeface="Times New Roman" panose="02020603050405020304" pitchFamily="18" charset="0"/>
              </a:rPr>
              <a:t>Many people living in close quarters</a:t>
            </a:r>
          </a:p>
          <a:p>
            <a:pPr marL="342900" marR="0" lvl="0" indent="-342900">
              <a:spcBef>
                <a:spcPts val="0"/>
              </a:spcBef>
              <a:spcAft>
                <a:spcPts val="0"/>
              </a:spcAft>
              <a:buFont typeface="Symbol" pitchFamily="2" charset="2"/>
              <a:buChar char=""/>
            </a:pPr>
            <a:r>
              <a:rPr lang="en-US" sz="1800" i="0" dirty="0">
                <a:effectLst/>
                <a:latin typeface="Times New Roman" panose="02020603050405020304" pitchFamily="18" charset="0"/>
                <a:ea typeface="Calibri" panose="020F0502020204030204" pitchFamily="34" charset="0"/>
                <a:cs typeface="Times New Roman" panose="02020603050405020304" pitchFamily="18" charset="0"/>
              </a:rPr>
              <a:t>Residents (who have relatively weaker immune systems) are more likely to get sick</a:t>
            </a:r>
          </a:p>
          <a:p>
            <a:pPr marL="342900" marR="0" lvl="0" indent="-342900">
              <a:spcBef>
                <a:spcPts val="0"/>
              </a:spcBef>
              <a:spcAft>
                <a:spcPts val="0"/>
              </a:spcAft>
              <a:buFont typeface="Symbol" pitchFamily="2" charset="2"/>
              <a:buChar char=""/>
            </a:pPr>
            <a:r>
              <a:rPr lang="en-US" sz="1800" i="0" dirty="0">
                <a:effectLst/>
                <a:latin typeface="Times New Roman" panose="02020603050405020304" pitchFamily="18" charset="0"/>
                <a:ea typeface="Calibri" panose="020F0502020204030204" pitchFamily="34" charset="0"/>
                <a:cs typeface="Times New Roman" panose="02020603050405020304" pitchFamily="18" charset="0"/>
              </a:rPr>
              <a:t>Because we are in close contact for long periods with sick people (who need MORE care), we get exposed</a:t>
            </a:r>
          </a:p>
          <a:p>
            <a:endParaRPr lang="en-US" dirty="0"/>
          </a:p>
        </p:txBody>
      </p:sp>
      <p:sp>
        <p:nvSpPr>
          <p:cNvPr id="4" name="Slide Number Placeholder 3"/>
          <p:cNvSpPr>
            <a:spLocks noGrp="1"/>
          </p:cNvSpPr>
          <p:nvPr>
            <p:ph type="sldNum" sz="quarter" idx="5"/>
          </p:nvPr>
        </p:nvSpPr>
        <p:spPr/>
        <p:txBody>
          <a:bodyPr/>
          <a:lstStyle/>
          <a:p>
            <a:fld id="{08CF700B-EA07-8E45-81D3-303FFD459CA0}" type="slidenum">
              <a:rPr lang="en-US" smtClean="0"/>
              <a:t>42</a:t>
            </a:fld>
            <a:endParaRPr lang="en-US" dirty="0"/>
          </a:p>
        </p:txBody>
      </p:sp>
    </p:spTree>
    <p:extLst>
      <p:ext uri="{BB962C8B-B14F-4D97-AF65-F5344CB8AC3E}">
        <p14:creationId xmlns:p14="http://schemas.microsoft.com/office/powerpoint/2010/main" val="34203579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We are at special risk of being exposed to the viruses that cause flu and COVID-19 because of working in long-term care.</a:t>
            </a:r>
          </a:p>
          <a:p>
            <a:pPr marL="0" marR="0">
              <a:spcBef>
                <a:spcPts val="0"/>
              </a:spcBef>
              <a:spcAft>
                <a:spcPts val="0"/>
              </a:spcAft>
            </a:pPr>
            <a:endParaRPr lang="en-US" sz="1800" dirty="0">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Also, the people we care for are at special risk if they do become infected! </a:t>
            </a:r>
          </a:p>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So, this is why staff should get vaccinated, too. </a:t>
            </a:r>
          </a:p>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Of course, we don’t want to bring home these diseases to our loved ones.</a:t>
            </a:r>
            <a:endParaRPr lang="en-US" sz="1800" b="1" dirty="0">
              <a:solidFill>
                <a:srgbClr val="2E74B5"/>
              </a:solidFill>
              <a:effectLst/>
              <a:latin typeface="Times New Roman" panose="02020603050405020304" pitchFamily="18" charset="0"/>
              <a:cs typeface="Times New Roman" panose="02020603050405020304" pitchFamily="18" charset="0"/>
            </a:endParaRPr>
          </a:p>
          <a:p>
            <a:pPr marL="0" marR="0">
              <a:spcBef>
                <a:spcPts val="0"/>
              </a:spcBef>
              <a:spcAft>
                <a:spcPts val="0"/>
              </a:spcAft>
            </a:pPr>
            <a:endParaRPr lang="en-US" sz="1800" b="1" dirty="0">
              <a:solidFill>
                <a:srgbClr val="2E74B5"/>
              </a:solidFill>
              <a:effectLst/>
              <a:latin typeface="Times New Roman" panose="02020603050405020304" pitchFamily="18" charset="0"/>
              <a:cs typeface="Times New Roman" panose="02020603050405020304" pitchFamily="18" charset="0"/>
            </a:endParaRPr>
          </a:p>
          <a:p>
            <a:pPr marL="0" marR="0">
              <a:spcBef>
                <a:spcPts val="0"/>
              </a:spcBef>
              <a:spcAft>
                <a:spcPts val="0"/>
              </a:spcAft>
            </a:pPr>
            <a:r>
              <a:rPr lang="en-US" sz="1800" b="1" dirty="0">
                <a:solidFill>
                  <a:schemeClr val="bg1">
                    <a:lumMod val="75000"/>
                  </a:schemeClr>
                </a:solidFill>
                <a:effectLst/>
                <a:latin typeface="Times New Roman" panose="02020603050405020304" pitchFamily="18" charset="0"/>
                <a:cs typeface="Times New Roman" panose="02020603050405020304" pitchFamily="18" charset="0"/>
              </a:rPr>
              <a:t>GRAPHIC FROM </a:t>
            </a:r>
            <a:r>
              <a:rPr lang="en-US" sz="1800" dirty="0">
                <a:solidFill>
                  <a:schemeClr val="bg1">
                    <a:lumMod val="75000"/>
                  </a:schemeClr>
                </a:solidFill>
                <a:latin typeface="Times New Roman" panose="02020603050405020304" pitchFamily="18" charset="0"/>
                <a:cs typeface="Times New Roman" panose="02020603050405020304" pitchFamily="18" charset="0"/>
              </a:rPr>
              <a:t>https://</a:t>
            </a:r>
            <a:r>
              <a:rPr lang="en-US" sz="1800" dirty="0" err="1">
                <a:solidFill>
                  <a:schemeClr val="bg1">
                    <a:lumMod val="75000"/>
                  </a:schemeClr>
                </a:solidFill>
                <a:latin typeface="Times New Roman" panose="02020603050405020304" pitchFamily="18" charset="0"/>
                <a:cs typeface="Times New Roman" panose="02020603050405020304" pitchFamily="18" charset="0"/>
              </a:rPr>
              <a:t>phil.cdc.gov</a:t>
            </a:r>
            <a:r>
              <a:rPr lang="en-US" sz="1800" dirty="0">
                <a:solidFill>
                  <a:schemeClr val="bg1">
                    <a:lumMod val="75000"/>
                  </a:schemeClr>
                </a:solidFill>
                <a:latin typeface="Times New Roman" panose="02020603050405020304" pitchFamily="18" charset="0"/>
                <a:cs typeface="Times New Roman" panose="02020603050405020304" pitchFamily="18" charset="0"/>
              </a:rPr>
              <a:t>/</a:t>
            </a:r>
            <a:r>
              <a:rPr lang="en-US" sz="1800" dirty="0" err="1">
                <a:solidFill>
                  <a:schemeClr val="bg1">
                    <a:lumMod val="75000"/>
                  </a:schemeClr>
                </a:solidFill>
                <a:latin typeface="Times New Roman" panose="02020603050405020304" pitchFamily="18" charset="0"/>
                <a:cs typeface="Times New Roman" panose="02020603050405020304" pitchFamily="18" charset="0"/>
              </a:rPr>
              <a:t>Details.aspx?pid</a:t>
            </a:r>
            <a:r>
              <a:rPr lang="en-US" sz="1800" dirty="0">
                <a:solidFill>
                  <a:schemeClr val="bg1">
                    <a:lumMod val="75000"/>
                  </a:schemeClr>
                </a:solidFill>
                <a:latin typeface="Times New Roman" panose="02020603050405020304" pitchFamily="18" charset="0"/>
                <a:cs typeface="Times New Roman" panose="02020603050405020304" pitchFamily="18" charset="0"/>
              </a:rPr>
              <a:t>=11160</a:t>
            </a:r>
          </a:p>
        </p:txBody>
      </p:sp>
      <p:sp>
        <p:nvSpPr>
          <p:cNvPr id="4" name="Slide Number Placeholder 3"/>
          <p:cNvSpPr>
            <a:spLocks noGrp="1"/>
          </p:cNvSpPr>
          <p:nvPr>
            <p:ph type="sldNum" sz="quarter" idx="5"/>
          </p:nvPr>
        </p:nvSpPr>
        <p:spPr/>
        <p:txBody>
          <a:bodyPr/>
          <a:lstStyle/>
          <a:p>
            <a:fld id="{08CF700B-EA07-8E45-81D3-303FFD459CA0}" type="slidenum">
              <a:rPr lang="en-US" smtClean="0"/>
              <a:t>43</a:t>
            </a:fld>
            <a:endParaRPr lang="en-US"/>
          </a:p>
        </p:txBody>
      </p:sp>
    </p:spTree>
    <p:extLst>
      <p:ext uri="{BB962C8B-B14F-4D97-AF65-F5344CB8AC3E}">
        <p14:creationId xmlns:p14="http://schemas.microsoft.com/office/powerpoint/2010/main" val="3169625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Another reason to get COVID-19 vaccine is to prevent Long COVID.</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Some of you may have experienced it. And many of you may have escaped it by getting the COVID vaccine.</a:t>
            </a:r>
            <a:endParaRPr lang="en-US"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dirty="0">
                <a:effectLst/>
                <a:latin typeface="Times New Roman" panose="02020603050405020304" pitchFamily="18" charset="0"/>
                <a:ea typeface="Calibri" panose="020F0502020204030204" pitchFamily="34" charset="0"/>
                <a:cs typeface="Times New Roman" panose="02020603050405020304" pitchFamily="18" charset="0"/>
              </a:rPr>
              <a:t>Long COVID goes by a lot of different names including post COVID condition, long haul covid, and many others.</a:t>
            </a:r>
          </a:p>
          <a:p>
            <a:pPr marL="342900" marR="0" lvl="0" indent="-342900">
              <a:spcBef>
                <a:spcPts val="0"/>
              </a:spcBef>
              <a:spcAft>
                <a:spcPts val="0"/>
              </a:spcAft>
              <a:buFont typeface="Symbol" pitchFamily="2" charset="2"/>
              <a:buChar char=""/>
            </a:pPr>
            <a:r>
              <a:rPr lang="en-US" dirty="0">
                <a:effectLst/>
                <a:latin typeface="Times New Roman" panose="02020603050405020304" pitchFamily="18" charset="0"/>
                <a:ea typeface="Calibri" panose="020F0502020204030204" pitchFamily="34" charset="0"/>
                <a:cs typeface="Times New Roman" panose="02020603050405020304" pitchFamily="18" charset="0"/>
              </a:rPr>
              <a:t>It's a wide range of conditions such as chronic pain, brain fog, shortness of breath, chest pain, and intense fatigue. </a:t>
            </a:r>
          </a:p>
          <a:p>
            <a:pPr marL="342900" marR="0" lvl="0" indent="-342900">
              <a:spcBef>
                <a:spcPts val="0"/>
              </a:spcBef>
              <a:spcAft>
                <a:spcPts val="0"/>
              </a:spcAft>
              <a:buFont typeface="Symbol" pitchFamily="2" charset="2"/>
              <a:buChar char=""/>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The severity ranges from mild to debilitating.</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tabLst>
                <a:tab pos="457200" algn="l"/>
              </a:tabLs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Symptoms can be persistent (sticking with a person even after they test negative), recurrent (showing up after the person’s been test negative for a while), or new.</a:t>
            </a:r>
          </a:p>
          <a:p>
            <a:pPr marL="342900" marR="0" lvl="0" indent="-342900">
              <a:spcBef>
                <a:spcPts val="0"/>
              </a:spcBef>
              <a:spcAft>
                <a:spcPts val="0"/>
              </a:spcAft>
              <a:buFont typeface="Symbol" pitchFamily="2" charset="2"/>
              <a:buChar char=""/>
              <a:tabLst>
                <a:tab pos="457200" algn="l"/>
              </a:tabLs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Long COVID may last for weeks, months, or years.</a:t>
            </a:r>
          </a:p>
          <a:p>
            <a:pPr marL="342900" marR="0" lvl="0" indent="-342900">
              <a:spcBef>
                <a:spcPts val="0"/>
              </a:spcBef>
              <a:spcAft>
                <a:spcPts val="0"/>
              </a:spcAft>
              <a:buFont typeface="Symbol" pitchFamily="2" charset="2"/>
              <a:buChar char=""/>
              <a:tabLst>
                <a:tab pos="457200" algn="l"/>
              </a:tabLs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With the current virus, about 1-in-10 infected people get Long COVID (it used to be about 1-in-5).</a:t>
            </a:r>
          </a:p>
          <a:p>
            <a:pPr marL="342900" marR="0" lvl="0" indent="-342900">
              <a:spcBef>
                <a:spcPts val="0"/>
              </a:spcBef>
              <a:spcAft>
                <a:spcPts val="0"/>
              </a:spcAft>
              <a:buFont typeface="Symbol" pitchFamily="2" charset="2"/>
              <a:buChar char=""/>
              <a:tabLst>
                <a:tab pos="457200" algn="l"/>
              </a:tabLs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Long COVID can affect anyone of any age whether their initial COVID symptoms were nothing, mild, or severe. </a:t>
            </a:r>
          </a:p>
          <a:p>
            <a:pPr marL="342900" marR="0" lvl="0" indent="-342900">
              <a:spcBef>
                <a:spcPts val="0"/>
              </a:spcBef>
              <a:spcAft>
                <a:spcPts val="0"/>
              </a:spcAft>
              <a:buFont typeface="Symbol" pitchFamily="2" charset="2"/>
              <a:buChar char=""/>
              <a:tabLst>
                <a:tab pos="457200" algn="l"/>
              </a:tabLs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It’s important to know that </a:t>
            </a:r>
            <a:r>
              <a:rPr lang="en-US"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people who are vaccinated are less likely to get long COVID.</a:t>
            </a:r>
            <a:b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b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 Residents are at risk too - I don't mind this here but think we may need to reframe a little. </a:t>
            </a:r>
          </a:p>
        </p:txBody>
      </p:sp>
      <p:sp>
        <p:nvSpPr>
          <p:cNvPr id="4" name="Slide Number Placeholder 3"/>
          <p:cNvSpPr>
            <a:spLocks noGrp="1"/>
          </p:cNvSpPr>
          <p:nvPr>
            <p:ph type="sldNum" sz="quarter" idx="5"/>
          </p:nvPr>
        </p:nvSpPr>
        <p:spPr/>
        <p:txBody>
          <a:bodyPr/>
          <a:lstStyle/>
          <a:p>
            <a:fld id="{08CF700B-EA07-8E45-81D3-303FFD459CA0}" type="slidenum">
              <a:rPr lang="en-US" smtClean="0"/>
              <a:t>44</a:t>
            </a:fld>
            <a:endParaRPr lang="en-US" dirty="0"/>
          </a:p>
        </p:txBody>
      </p:sp>
    </p:spTree>
    <p:extLst>
      <p:ext uri="{BB962C8B-B14F-4D97-AF65-F5344CB8AC3E}">
        <p14:creationId xmlns:p14="http://schemas.microsoft.com/office/powerpoint/2010/main" val="17385829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One vaccine that is routinely recommended for younger adults, but not always older adults is Hepatitis B vaccine. </a:t>
            </a:r>
          </a:p>
          <a:p>
            <a:pPr marL="342900" marR="0" lvl="0" indent="-342900">
              <a:spcBef>
                <a:spcPts val="0"/>
              </a:spcBef>
              <a:spcAft>
                <a:spcPts val="0"/>
              </a:spcAft>
              <a:buFont typeface="Symbol" pitchFamily="2" charset="2"/>
              <a:buChar char=""/>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Hepatitis B is the most common serious liver infection in the world.</a:t>
            </a:r>
          </a:p>
          <a:p>
            <a:pPr marL="342900" marR="0" lvl="0" indent="-342900">
              <a:spcBef>
                <a:spcPts val="0"/>
              </a:spcBef>
              <a:spcAft>
                <a:spcPts val="0"/>
              </a:spcAft>
              <a:buFont typeface="Symbol" pitchFamily="2" charset="2"/>
              <a:buChar char=""/>
              <a:tabLst>
                <a:tab pos="457200" algn="l"/>
              </a:tabLs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The virus attacks liver cells and can lead to liver failure, cirrhosis (scarring), or liver cancer later in life.</a:t>
            </a:r>
          </a:p>
          <a:p>
            <a:pPr marL="342900" marR="0" lvl="0" indent="-342900">
              <a:spcBef>
                <a:spcPts val="0"/>
              </a:spcBef>
              <a:spcAft>
                <a:spcPts val="0"/>
              </a:spcAft>
              <a:buFont typeface="Symbol" pitchFamily="2" charset="2"/>
              <a:buChar char=""/>
              <a:tabLst>
                <a:tab pos="457200" algn="l"/>
              </a:tabLs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Hepatitis B virus is spread through direct contact with infected blood and bodily fluids, and from an infected woman to her newborn at birth.</a:t>
            </a:r>
          </a:p>
          <a:p>
            <a:pPr marL="342900" marR="0" lvl="0" indent="-342900">
              <a:spcBef>
                <a:spcPts val="0"/>
              </a:spcBef>
              <a:spcAft>
                <a:spcPts val="0"/>
              </a:spcAft>
              <a:buFont typeface="Symbol" pitchFamily="2" charset="2"/>
              <a:buChar char=""/>
              <a:tabLst>
                <a:tab pos="457200" algn="l"/>
              </a:tabLs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Hepatitis B vaccination is recommended for:</a:t>
            </a:r>
          </a:p>
          <a:p>
            <a:pPr marL="742950" marR="0" lvl="1" indent="-285750">
              <a:spcBef>
                <a:spcPts val="0"/>
              </a:spcBef>
              <a:spcAft>
                <a:spcPts val="0"/>
              </a:spcAft>
              <a:buFont typeface="Courier New" panose="02070309020205020404" pitchFamily="49" charset="0"/>
              <a:buChar char="o"/>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All healthcare workers, It’s especially important if there is </a:t>
            </a:r>
            <a:r>
              <a:rPr lang="en-US" sz="1400" u="sng" dirty="0">
                <a:effectLst/>
                <a:latin typeface="Times New Roman" panose="02020603050405020304" pitchFamily="18" charset="0"/>
                <a:ea typeface="Calibri" panose="020F0502020204030204" pitchFamily="34" charset="0"/>
                <a:cs typeface="Times New Roman" panose="02020603050405020304" pitchFamily="18" charset="0"/>
              </a:rPr>
              <a:t>any chance at all</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of an accidental needle stick …whether you’re giving injections or cleaning a room where an injection was given.</a:t>
            </a:r>
          </a:p>
          <a:p>
            <a:pPr marL="742950" marR="0" lvl="1" indent="-285750">
              <a:spcBef>
                <a:spcPts val="0"/>
              </a:spcBef>
              <a:spcAft>
                <a:spcPts val="0"/>
              </a:spcAft>
              <a:buFont typeface="Courier New" panose="02070309020205020404" pitchFamily="49" charset="0"/>
              <a:buChar char="o"/>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Everyone younger than age 60 years </a:t>
            </a:r>
          </a:p>
          <a:p>
            <a:pPr marL="742950" marR="0" lvl="1" indent="-285750">
              <a:spcBef>
                <a:spcPts val="0"/>
              </a:spcBef>
              <a:spcAft>
                <a:spcPts val="0"/>
              </a:spcAft>
              <a:buFont typeface="Courier New" panose="02070309020205020404" pitchFamily="49" charset="0"/>
              <a:buChar char="o"/>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People older than age 60 years who want this protection, especially if at higher risk</a:t>
            </a:r>
          </a:p>
          <a:p>
            <a:endParaRPr lang="en-US" dirty="0"/>
          </a:p>
        </p:txBody>
      </p:sp>
      <p:sp>
        <p:nvSpPr>
          <p:cNvPr id="4" name="Slide Number Placeholder 3"/>
          <p:cNvSpPr>
            <a:spLocks noGrp="1"/>
          </p:cNvSpPr>
          <p:nvPr>
            <p:ph type="sldNum" sz="quarter" idx="5"/>
          </p:nvPr>
        </p:nvSpPr>
        <p:spPr/>
        <p:txBody>
          <a:bodyPr/>
          <a:lstStyle/>
          <a:p>
            <a:fld id="{08CF700B-EA07-8E45-81D3-303FFD459CA0}" type="slidenum">
              <a:rPr lang="en-US" smtClean="0"/>
              <a:t>45</a:t>
            </a:fld>
            <a:endParaRPr lang="en-US" dirty="0"/>
          </a:p>
        </p:txBody>
      </p:sp>
    </p:spTree>
    <p:extLst>
      <p:ext uri="{BB962C8B-B14F-4D97-AF65-F5344CB8AC3E}">
        <p14:creationId xmlns:p14="http://schemas.microsoft.com/office/powerpoint/2010/main" val="5205535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Before we wrap up, let’s talk about some of the frequently asked questions about vaccination.</a:t>
            </a:r>
          </a:p>
          <a:p>
            <a:endParaRPr lang="en-US" dirty="0"/>
          </a:p>
        </p:txBody>
      </p:sp>
      <p:sp>
        <p:nvSpPr>
          <p:cNvPr id="4" name="Slide Number Placeholder 3"/>
          <p:cNvSpPr>
            <a:spLocks noGrp="1"/>
          </p:cNvSpPr>
          <p:nvPr>
            <p:ph type="sldNum" sz="quarter" idx="5"/>
          </p:nvPr>
        </p:nvSpPr>
        <p:spPr/>
        <p:txBody>
          <a:bodyPr/>
          <a:lstStyle/>
          <a:p>
            <a:fld id="{08CF700B-EA07-8E45-81D3-303FFD459CA0}" type="slidenum">
              <a:rPr lang="en-US" smtClean="0"/>
              <a:t>46</a:t>
            </a:fld>
            <a:endParaRPr lang="en-US"/>
          </a:p>
        </p:txBody>
      </p:sp>
    </p:spTree>
    <p:extLst>
      <p:ext uri="{BB962C8B-B14F-4D97-AF65-F5344CB8AC3E}">
        <p14:creationId xmlns:p14="http://schemas.microsoft.com/office/powerpoint/2010/main" val="35791894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First -</a:t>
            </a:r>
            <a:r>
              <a:rPr lang="en-US" sz="1800" kern="12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What are the most common side effects to vaccines? </a:t>
            </a:r>
          </a:p>
          <a:p>
            <a:pPr marL="342900" marR="0" lvl="0" indent="-342900">
              <a:spcBef>
                <a:spcPts val="0"/>
              </a:spcBef>
              <a:spcAft>
                <a:spcPts val="0"/>
              </a:spcAft>
              <a:buFont typeface="Arial" panose="020B0604020202020204" pitchFamily="34" charset="0"/>
              <a:buChar char="•"/>
              <a:tabLst>
                <a:tab pos="457200" algn="l"/>
              </a:tabLs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We need to know this because residents (as well as our families and we ourselves) may have these side effects after getting a vaccine.</a:t>
            </a:r>
          </a:p>
          <a:p>
            <a:pPr marL="342900" marR="0" lvl="0" indent="-342900">
              <a:spcBef>
                <a:spcPts val="0"/>
              </a:spcBef>
              <a:spcAft>
                <a:spcPts val="0"/>
              </a:spcAft>
              <a:buFont typeface="Arial" panose="020B0604020202020204" pitchFamily="34" charset="0"/>
              <a:buChar char="•"/>
              <a:tabLst>
                <a:tab pos="457200" algn="l"/>
              </a:tabLs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Common side effects after getting pretty much any injected vaccine include soreness or redness around the injection site, mild fever, tiredness, possibly a headache, or even muscle or joint aches. </a:t>
            </a:r>
          </a:p>
          <a:p>
            <a:pPr marL="342900" marR="0" lvl="0" indent="-342900">
              <a:spcBef>
                <a:spcPts val="0"/>
              </a:spcBef>
              <a:spcAft>
                <a:spcPts val="0"/>
              </a:spcAft>
              <a:buFont typeface="Arial" panose="020B0604020202020204" pitchFamily="34" charset="0"/>
              <a:buChar char="•"/>
              <a:tabLst>
                <a:tab pos="457200" algn="l"/>
              </a:tabLs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You can manage these side effects with rest and taking medications such as ibuprofen or acetaminophen for fever and pain, if needed.</a:t>
            </a:r>
          </a:p>
          <a:p>
            <a:pPr marL="342900" marR="0" lvl="0" indent="-342900">
              <a:spcBef>
                <a:spcPts val="0"/>
              </a:spcBef>
              <a:spcAft>
                <a:spcPts val="0"/>
              </a:spcAft>
              <a:buFont typeface="Arial" panose="020B0604020202020204" pitchFamily="34" charset="0"/>
              <a:buChar char="•"/>
              <a:tabLst>
                <a:tab pos="457200" algn="l"/>
              </a:tabLs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These side effects tend to be a sign of a strong immune system, so they tend to be less common in older adults.</a:t>
            </a:r>
          </a:p>
          <a:p>
            <a:pPr marL="342900" marR="0" lvl="0" indent="-342900">
              <a:spcBef>
                <a:spcPts val="0"/>
              </a:spcBef>
              <a:spcAft>
                <a:spcPts val="0"/>
              </a:spcAft>
              <a:buFont typeface="Arial" panose="020B0604020202020204" pitchFamily="34" charset="0"/>
              <a:buChar char="•"/>
              <a:tabLst>
                <a:tab pos="457200" algn="l"/>
              </a:tabLs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ALSO - Fainting is common after any needle stick, so it's wise to have anyone receiving the vaccine sitting or lying down before, during, and for 15 minutes after vaccination.</a:t>
            </a:r>
          </a:p>
          <a:p>
            <a:endParaRPr lang="en-US" dirty="0"/>
          </a:p>
        </p:txBody>
      </p:sp>
      <p:sp>
        <p:nvSpPr>
          <p:cNvPr id="4" name="Slide Number Placeholder 3"/>
          <p:cNvSpPr>
            <a:spLocks noGrp="1"/>
          </p:cNvSpPr>
          <p:nvPr>
            <p:ph type="sldNum" sz="quarter" idx="5"/>
          </p:nvPr>
        </p:nvSpPr>
        <p:spPr/>
        <p:txBody>
          <a:bodyPr/>
          <a:lstStyle/>
          <a:p>
            <a:fld id="{08CF700B-EA07-8E45-81D3-303FFD459CA0}" type="slidenum">
              <a:rPr lang="en-US" smtClean="0"/>
              <a:t>47</a:t>
            </a:fld>
            <a:endParaRPr lang="en-US" dirty="0"/>
          </a:p>
        </p:txBody>
      </p:sp>
    </p:spTree>
    <p:extLst>
      <p:ext uri="{BB962C8B-B14F-4D97-AF65-F5344CB8AC3E}">
        <p14:creationId xmlns:p14="http://schemas.microsoft.com/office/powerpoint/2010/main" val="42475702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What is the most common </a:t>
            </a:r>
            <a:r>
              <a:rPr lang="en-US" sz="1800" b="1" dirty="0">
                <a:effectLst/>
                <a:latin typeface="Times New Roman" panose="02020603050405020304" pitchFamily="18" charset="0"/>
                <a:ea typeface="Times New Roman" panose="02020603050405020304" pitchFamily="18" charset="0"/>
              </a:rPr>
              <a:t>serious</a:t>
            </a:r>
            <a:r>
              <a:rPr lang="en-US" sz="1800" dirty="0">
                <a:effectLst/>
                <a:latin typeface="Times New Roman" panose="02020603050405020304" pitchFamily="18" charset="0"/>
                <a:ea typeface="Times New Roman" panose="02020603050405020304" pitchFamily="18" charset="0"/>
              </a:rPr>
              <a:t> side effect to vaccination? </a:t>
            </a:r>
          </a:p>
          <a:p>
            <a:endParaRPr lang="en-US" dirty="0"/>
          </a:p>
        </p:txBody>
      </p:sp>
      <p:sp>
        <p:nvSpPr>
          <p:cNvPr id="4" name="Slide Number Placeholder 3"/>
          <p:cNvSpPr>
            <a:spLocks noGrp="1"/>
          </p:cNvSpPr>
          <p:nvPr>
            <p:ph type="sldNum" sz="quarter" idx="5"/>
          </p:nvPr>
        </p:nvSpPr>
        <p:spPr/>
        <p:txBody>
          <a:bodyPr/>
          <a:lstStyle/>
          <a:p>
            <a:fld id="{08CF700B-EA07-8E45-81D3-303FFD459CA0}" type="slidenum">
              <a:rPr lang="en-US" smtClean="0"/>
              <a:t>48</a:t>
            </a:fld>
            <a:endParaRPr lang="en-US" dirty="0"/>
          </a:p>
        </p:txBody>
      </p:sp>
    </p:spTree>
    <p:extLst>
      <p:ext uri="{BB962C8B-B14F-4D97-AF65-F5344CB8AC3E}">
        <p14:creationId xmlns:p14="http://schemas.microsoft.com/office/powerpoint/2010/main" val="22913645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Allergic reaction is the most common serious side effect to vaccination.</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A serious allergic reaction occurs rarely…</a:t>
            </a:r>
          </a:p>
          <a:p>
            <a:pPr marL="742950" marR="0" lvl="1" indent="-285750">
              <a:spcBef>
                <a:spcPts val="0"/>
              </a:spcBef>
              <a:spcAft>
                <a:spcPts val="0"/>
              </a:spcAft>
              <a:buFont typeface="Courier New" panose="02070309020205020404" pitchFamily="49" charset="0"/>
              <a:buChar char="o"/>
              <a:tabLst>
                <a:tab pos="914400" algn="l"/>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1.31 per million doses for all vaccines</a:t>
            </a:r>
          </a:p>
          <a:p>
            <a:pPr marL="742950" marR="0" lvl="1" indent="-285750">
              <a:spcBef>
                <a:spcPts val="0"/>
              </a:spcBef>
              <a:spcAft>
                <a:spcPts val="0"/>
              </a:spcAft>
              <a:buFont typeface="Courier New" panose="02070309020205020404" pitchFamily="49" charset="0"/>
              <a:buChar char="o"/>
              <a:tabLst>
                <a:tab pos="914400" algn="l"/>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1.35 per million doses for flu vaccines</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The person may be treated with a shot of epinephrine.</a:t>
            </a:r>
          </a:p>
          <a:p>
            <a:endParaRPr lang="en-US" dirty="0"/>
          </a:p>
        </p:txBody>
      </p:sp>
      <p:sp>
        <p:nvSpPr>
          <p:cNvPr id="4" name="Slide Number Placeholder 3"/>
          <p:cNvSpPr>
            <a:spLocks noGrp="1"/>
          </p:cNvSpPr>
          <p:nvPr>
            <p:ph type="sldNum" sz="quarter" idx="5"/>
          </p:nvPr>
        </p:nvSpPr>
        <p:spPr/>
        <p:txBody>
          <a:bodyPr/>
          <a:lstStyle/>
          <a:p>
            <a:fld id="{08CF700B-EA07-8E45-81D3-303FFD459CA0}" type="slidenum">
              <a:rPr lang="en-US" smtClean="0"/>
              <a:t>49</a:t>
            </a:fld>
            <a:endParaRPr lang="en-US" dirty="0"/>
          </a:p>
        </p:txBody>
      </p:sp>
    </p:spTree>
    <p:extLst>
      <p:ext uri="{BB962C8B-B14F-4D97-AF65-F5344CB8AC3E}">
        <p14:creationId xmlns:p14="http://schemas.microsoft.com/office/powerpoint/2010/main" val="893271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There are three key considerations:</a:t>
            </a:r>
            <a:br>
              <a:rPr lang="en-US" sz="1800" dirty="0">
                <a:effectLst/>
                <a:latin typeface="Times New Roman" panose="02020603050405020304" pitchFamily="18" charset="0"/>
                <a:ea typeface="Times New Roman" panose="02020603050405020304" pitchFamily="18" charset="0"/>
              </a:rPr>
            </a:b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First -- we'll talk about how certain infections spread easily and they spread in different ways.</a:t>
            </a:r>
            <a:br>
              <a:rPr lang="en-US" sz="1800" dirty="0">
                <a:effectLst/>
                <a:latin typeface="Times New Roman" panose="02020603050405020304" pitchFamily="18"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Number 2 -- we'll touch on how, because we are in close contact with residents, infections can spread. </a:t>
            </a:r>
            <a:br>
              <a:rPr lang="en-US" sz="1800" dirty="0">
                <a:effectLst/>
                <a:latin typeface="Times New Roman" panose="02020603050405020304" pitchFamily="18"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Then, Number 3 -- we'll say a few words about how the immune system is less able to fight off infection as we age, a natural process for all adults called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immunosenescence</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a:p>
            <a:r>
              <a:rPr lang="en-US" dirty="0"/>
              <a:t>(SPEAKER NOTE: for how to pronounce “</a:t>
            </a:r>
            <a:r>
              <a:rPr lang="en-US" dirty="0" err="1"/>
              <a:t>immunosenescence</a:t>
            </a:r>
            <a:r>
              <a:rPr lang="en-US" dirty="0"/>
              <a:t>” see https://</a:t>
            </a:r>
            <a:r>
              <a:rPr lang="en-US" dirty="0" err="1"/>
              <a:t>www.youtube.com</a:t>
            </a:r>
            <a:r>
              <a:rPr lang="en-US" dirty="0"/>
              <a:t>/</a:t>
            </a:r>
            <a:r>
              <a:rPr lang="en-US" dirty="0" err="1"/>
              <a:t>watch?v</a:t>
            </a:r>
            <a:r>
              <a:rPr lang="en-US" dirty="0"/>
              <a:t>=Rm3zn8T-Q2I )</a:t>
            </a:r>
          </a:p>
        </p:txBody>
      </p:sp>
      <p:sp>
        <p:nvSpPr>
          <p:cNvPr id="4" name="Slide Number Placeholder 3"/>
          <p:cNvSpPr>
            <a:spLocks noGrp="1"/>
          </p:cNvSpPr>
          <p:nvPr>
            <p:ph type="sldNum" sz="quarter" idx="5"/>
          </p:nvPr>
        </p:nvSpPr>
        <p:spPr/>
        <p:txBody>
          <a:bodyPr/>
          <a:lstStyle/>
          <a:p>
            <a:fld id="{08CF700B-EA07-8E45-81D3-303FFD459CA0}" type="slidenum">
              <a:rPr lang="en-US" smtClean="0"/>
              <a:t>5</a:t>
            </a:fld>
            <a:endParaRPr lang="en-US" dirty="0"/>
          </a:p>
        </p:txBody>
      </p:sp>
    </p:spTree>
    <p:extLst>
      <p:ext uri="{BB962C8B-B14F-4D97-AF65-F5344CB8AC3E}">
        <p14:creationId xmlns:p14="http://schemas.microsoft.com/office/powerpoint/2010/main" val="39672426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What are the serious side effects to flu and COVID vaccines?</a:t>
            </a:r>
          </a:p>
          <a:p>
            <a:endParaRPr lang="en-US" dirty="0"/>
          </a:p>
        </p:txBody>
      </p:sp>
      <p:sp>
        <p:nvSpPr>
          <p:cNvPr id="4" name="Slide Number Placeholder 3"/>
          <p:cNvSpPr>
            <a:spLocks noGrp="1"/>
          </p:cNvSpPr>
          <p:nvPr>
            <p:ph type="sldNum" sz="quarter" idx="5"/>
          </p:nvPr>
        </p:nvSpPr>
        <p:spPr/>
        <p:txBody>
          <a:bodyPr/>
          <a:lstStyle/>
          <a:p>
            <a:fld id="{08CF700B-EA07-8E45-81D3-303FFD459CA0}" type="slidenum">
              <a:rPr lang="en-US" smtClean="0"/>
              <a:t>50</a:t>
            </a:fld>
            <a:endParaRPr lang="en-US" dirty="0"/>
          </a:p>
        </p:txBody>
      </p:sp>
    </p:spTree>
    <p:extLst>
      <p:ext uri="{BB962C8B-B14F-4D97-AF65-F5344CB8AC3E}">
        <p14:creationId xmlns:p14="http://schemas.microsoft.com/office/powerpoint/2010/main" val="36060680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There is a rare, serious potential side effect to flu vaccine. It’s called Guillain-Barre Syndrome or G.B.S. </a:t>
            </a:r>
          </a:p>
          <a:p>
            <a:pPr marL="342900" marR="0" lvl="0" indent="-342900">
              <a:spcBef>
                <a:spcPts val="0"/>
              </a:spcBef>
              <a:spcAft>
                <a:spcPts val="0"/>
              </a:spcAft>
              <a:buFont typeface="Symbol" pitchFamily="2" charset="2"/>
              <a:buChar char=""/>
              <a:tabLst>
                <a:tab pos="457200" algn="l"/>
              </a:tabLst>
            </a:pPr>
            <a:r>
              <a:rPr lang="en-US" sz="1800" dirty="0">
                <a:effectLst/>
                <a:latin typeface="Times New Roman" panose="02020603050405020304" pitchFamily="18" charset="0"/>
                <a:ea typeface="Times New Roman" panose="02020603050405020304" pitchFamily="18" charset="0"/>
              </a:rPr>
              <a:t>It’s damage to nerve cells caused by the person’s immune system.</a:t>
            </a:r>
          </a:p>
          <a:p>
            <a:pPr marL="342900" marR="0" lvl="0" indent="-342900">
              <a:spcBef>
                <a:spcPts val="0"/>
              </a:spcBef>
              <a:spcAft>
                <a:spcPts val="0"/>
              </a:spcAft>
              <a:buFont typeface="Symbol" pitchFamily="2" charset="2"/>
              <a:buChar char=""/>
              <a:tabLst>
                <a:tab pos="457200" algn="l"/>
              </a:tabLst>
            </a:pPr>
            <a:r>
              <a:rPr lang="en-US" sz="1800" dirty="0">
                <a:effectLst/>
                <a:latin typeface="Times New Roman" panose="02020603050405020304" pitchFamily="18" charset="0"/>
                <a:ea typeface="Times New Roman" panose="02020603050405020304" pitchFamily="18" charset="0"/>
              </a:rPr>
              <a:t>It usually goes away on its own, but it may persist.</a:t>
            </a:r>
          </a:p>
          <a:p>
            <a:pPr marL="342900" marR="0" lvl="0" indent="-342900">
              <a:spcBef>
                <a:spcPts val="0"/>
              </a:spcBef>
              <a:spcAft>
                <a:spcPts val="0"/>
              </a:spcAft>
              <a:buFont typeface="Symbol" pitchFamily="2" charset="2"/>
              <a:buChar char=""/>
              <a:tabLst>
                <a:tab pos="457200" algn="l"/>
              </a:tabLst>
            </a:pPr>
            <a:r>
              <a:rPr lang="en-US" sz="1800" dirty="0">
                <a:effectLst/>
                <a:latin typeface="Times New Roman" panose="02020603050405020304" pitchFamily="18" charset="0"/>
                <a:ea typeface="Times New Roman" panose="02020603050405020304" pitchFamily="18" charset="0"/>
              </a:rPr>
              <a:t>There are between 0 to 2 cases after each million doses of flu shot. It is not known to be caused by the nose spray flu vaccine. </a:t>
            </a:r>
          </a:p>
          <a:p>
            <a:pPr marL="342900" marR="0" lvl="0" indent="-342900">
              <a:spcBef>
                <a:spcPts val="0"/>
              </a:spcBef>
              <a:spcAft>
                <a:spcPts val="0"/>
              </a:spcAft>
              <a:buFont typeface="Symbol" pitchFamily="2" charset="2"/>
              <a:buChar char=""/>
              <a:tabLst>
                <a:tab pos="457200" algn="l"/>
              </a:tabLst>
            </a:pPr>
            <a:r>
              <a:rPr lang="en-US" sz="1800" dirty="0">
                <a:effectLst/>
                <a:latin typeface="Times New Roman" panose="02020603050405020304" pitchFamily="18" charset="0"/>
                <a:ea typeface="Times New Roman" panose="02020603050405020304" pitchFamily="18" charset="0"/>
              </a:rPr>
              <a:t>GBS is almost 5 times more common after natural flu disease than after flu shot.</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Another thing I want to get out there: The flu vaccine can cause soreness and even fever, but it </a:t>
            </a:r>
            <a:r>
              <a:rPr lang="en-US" sz="1800" b="1" dirty="0">
                <a:effectLst/>
                <a:latin typeface="Times New Roman" panose="02020603050405020304" pitchFamily="18" charset="0"/>
                <a:ea typeface="Times New Roman" panose="02020603050405020304" pitchFamily="18" charset="0"/>
              </a:rPr>
              <a:t>cannot</a:t>
            </a:r>
            <a:r>
              <a:rPr lang="en-US" sz="1800" dirty="0">
                <a:effectLst/>
                <a:latin typeface="Times New Roman" panose="02020603050405020304" pitchFamily="18" charset="0"/>
                <a:ea typeface="Times New Roman" panose="02020603050405020304" pitchFamily="18" charset="0"/>
              </a:rPr>
              <a:t> cause real flu with hospitalization, et cetera. </a:t>
            </a:r>
            <a:endParaRPr lang="en-US" dirty="0"/>
          </a:p>
          <a:p>
            <a:endParaRPr lang="en-US" dirty="0"/>
          </a:p>
          <a:p>
            <a:r>
              <a:rPr lang="en-US" dirty="0">
                <a:latin typeface="Times New Roman" panose="02020603050405020304" pitchFamily="18" charset="0"/>
                <a:cs typeface="Times New Roman" panose="02020603050405020304" pitchFamily="18" charset="0"/>
              </a:rPr>
              <a:t>SPEAKER NOTE: Here is the reference</a:t>
            </a:r>
          </a:p>
          <a:p>
            <a:r>
              <a:rPr lang="en-US" dirty="0">
                <a:latin typeface="Times New Roman" panose="02020603050405020304" pitchFamily="18" charset="0"/>
                <a:cs typeface="Times New Roman" panose="02020603050405020304" pitchFamily="18" charset="0"/>
              </a:rPr>
              <a:t>https://</a:t>
            </a:r>
            <a:r>
              <a:rPr lang="en-US" dirty="0" err="1">
                <a:latin typeface="Times New Roman" panose="02020603050405020304" pitchFamily="18" charset="0"/>
                <a:cs typeface="Times New Roman" panose="02020603050405020304" pitchFamily="18" charset="0"/>
              </a:rPr>
              <a:t>www.ncbi.nlm.nih.gov</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pmc</a:t>
            </a:r>
            <a:r>
              <a:rPr lang="en-US" dirty="0">
                <a:latin typeface="Times New Roman" panose="02020603050405020304" pitchFamily="18" charset="0"/>
                <a:cs typeface="Times New Roman" panose="02020603050405020304" pitchFamily="18" charset="0"/>
              </a:rPr>
              <a:t>/articles/PMC6985921/</a:t>
            </a:r>
          </a:p>
        </p:txBody>
      </p:sp>
      <p:sp>
        <p:nvSpPr>
          <p:cNvPr id="4" name="Slide Number Placeholder 3"/>
          <p:cNvSpPr>
            <a:spLocks noGrp="1"/>
          </p:cNvSpPr>
          <p:nvPr>
            <p:ph type="sldNum" sz="quarter" idx="5"/>
          </p:nvPr>
        </p:nvSpPr>
        <p:spPr/>
        <p:txBody>
          <a:bodyPr/>
          <a:lstStyle/>
          <a:p>
            <a:fld id="{08CF700B-EA07-8E45-81D3-303FFD459CA0}" type="slidenum">
              <a:rPr lang="en-US" smtClean="0"/>
              <a:t>51</a:t>
            </a:fld>
            <a:endParaRPr lang="en-US" dirty="0"/>
          </a:p>
        </p:txBody>
      </p:sp>
    </p:spTree>
    <p:extLst>
      <p:ext uri="{BB962C8B-B14F-4D97-AF65-F5344CB8AC3E}">
        <p14:creationId xmlns:p14="http://schemas.microsoft.com/office/powerpoint/2010/main" val="20197895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Possible serious side effects to COVID-19 vaccine include</a:t>
            </a:r>
            <a:r>
              <a:rPr lang="en-US" sz="1800" b="1" i="1"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myocarditis (meaning inflamed heart muscle) and pericarditis (meaning inflammation of the sack that surrounds the heart).</a:t>
            </a:r>
          </a:p>
          <a:p>
            <a:pPr marL="342900" marR="0" lvl="0" indent="-342900">
              <a:spcBef>
                <a:spcPts val="0"/>
              </a:spcBef>
              <a:spcAft>
                <a:spcPts val="0"/>
              </a:spcAft>
              <a:buFont typeface="Arial" panose="020B0604020202020204" pitchFamily="34" charset="0"/>
              <a:buChar char="•"/>
              <a:tabLst>
                <a:tab pos="457200" algn="l"/>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People are more likely to have these conditions after being infected with the COVID-19 virus than after COVID vaccine.</a:t>
            </a:r>
          </a:p>
          <a:p>
            <a:pPr marL="342900" marR="0" lvl="0" indent="-342900">
              <a:spcBef>
                <a:spcPts val="0"/>
              </a:spcBef>
              <a:spcAft>
                <a:spcPts val="0"/>
              </a:spcAft>
              <a:buFont typeface="Arial" panose="020B0604020202020204" pitchFamily="34" charset="0"/>
              <a:buChar char="•"/>
              <a:tabLst>
                <a:tab pos="457200" algn="l"/>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Most patients who developed one of these conditions after COVID-19 vaccination felt better quickly with medicine and rest.</a:t>
            </a:r>
          </a:p>
          <a:p>
            <a:pPr marL="342900" marR="0" lvl="0" indent="-342900">
              <a:spcBef>
                <a:spcPts val="0"/>
              </a:spcBef>
              <a:spcAft>
                <a:spcPts val="0"/>
              </a:spcAft>
              <a:buFont typeface="Arial" panose="020B0604020202020204" pitchFamily="34" charset="0"/>
              <a:buChar char="•"/>
              <a:tabLst>
                <a:tab pos="457200" algn="l"/>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For every 1 million vaccine doses there are about 50 to100 cases of these heart conditions in adolescent males (the highest risk group).</a:t>
            </a:r>
          </a:p>
          <a:p>
            <a:endParaRPr lang="en-US" dirty="0"/>
          </a:p>
        </p:txBody>
      </p:sp>
      <p:sp>
        <p:nvSpPr>
          <p:cNvPr id="4" name="Slide Number Placeholder 3"/>
          <p:cNvSpPr>
            <a:spLocks noGrp="1"/>
          </p:cNvSpPr>
          <p:nvPr>
            <p:ph type="sldNum" sz="quarter" idx="5"/>
          </p:nvPr>
        </p:nvSpPr>
        <p:spPr/>
        <p:txBody>
          <a:bodyPr/>
          <a:lstStyle/>
          <a:p>
            <a:fld id="{08CF700B-EA07-8E45-81D3-303FFD459CA0}" type="slidenum">
              <a:rPr lang="en-US" smtClean="0"/>
              <a:t>52</a:t>
            </a:fld>
            <a:endParaRPr lang="en-US" dirty="0"/>
          </a:p>
        </p:txBody>
      </p:sp>
    </p:spTree>
    <p:extLst>
      <p:ext uri="{BB962C8B-B14F-4D97-AF65-F5344CB8AC3E}">
        <p14:creationId xmlns:p14="http://schemas.microsoft.com/office/powerpoint/2010/main" val="16118139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For even more information about common concerns of COVID vaccines you may want the great reference shown on this slide.</a:t>
            </a:r>
          </a:p>
          <a:p>
            <a:pPr marL="0" marR="0">
              <a:spcBef>
                <a:spcPts val="0"/>
              </a:spcBef>
              <a:spcAft>
                <a:spcPts val="0"/>
              </a:spcAft>
            </a:pPr>
            <a:r>
              <a:rPr lang="en-US" sz="1600" u="sng" dirty="0">
                <a:solidFill>
                  <a:srgbClr val="0563C1"/>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https://www.ncbi.nlm.nih.gov/pmc/articles/PMC8504505/</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SPEAKER NOTE: If you want to download the sheet, here is the link to the pdf:</a:t>
            </a:r>
          </a:p>
          <a:p>
            <a:r>
              <a:rPr lang="en-US" dirty="0">
                <a:latin typeface="Times New Roman" panose="02020603050405020304" pitchFamily="18" charset="0"/>
                <a:cs typeface="Times New Roman" panose="02020603050405020304" pitchFamily="18" charset="0"/>
              </a:rPr>
              <a:t>https://</a:t>
            </a:r>
            <a:r>
              <a:rPr lang="en-US" dirty="0" err="1">
                <a:latin typeface="Times New Roman" panose="02020603050405020304" pitchFamily="18" charset="0"/>
                <a:cs typeface="Times New Roman" panose="02020603050405020304" pitchFamily="18" charset="0"/>
              </a:rPr>
              <a:t>www.ncbi.nlm.nih.gov</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pmc</a:t>
            </a:r>
            <a:r>
              <a:rPr lang="en-US" dirty="0">
                <a:latin typeface="Times New Roman" panose="02020603050405020304" pitchFamily="18" charset="0"/>
                <a:cs typeface="Times New Roman" panose="02020603050405020304" pitchFamily="18" charset="0"/>
              </a:rPr>
              <a:t>/articles/PMC8504505/pdf/ms118_p0404.pdf</a:t>
            </a:r>
          </a:p>
        </p:txBody>
      </p:sp>
      <p:sp>
        <p:nvSpPr>
          <p:cNvPr id="4" name="Slide Number Placeholder 3"/>
          <p:cNvSpPr>
            <a:spLocks noGrp="1"/>
          </p:cNvSpPr>
          <p:nvPr>
            <p:ph type="sldNum" sz="quarter" idx="5"/>
          </p:nvPr>
        </p:nvSpPr>
        <p:spPr/>
        <p:txBody>
          <a:bodyPr/>
          <a:lstStyle/>
          <a:p>
            <a:fld id="{08CF700B-EA07-8E45-81D3-303FFD459CA0}" type="slidenum">
              <a:rPr lang="en-US" smtClean="0"/>
              <a:t>53</a:t>
            </a:fld>
            <a:endParaRPr lang="en-US"/>
          </a:p>
        </p:txBody>
      </p:sp>
    </p:spTree>
    <p:extLst>
      <p:ext uri="{BB962C8B-B14F-4D97-AF65-F5344CB8AC3E}">
        <p14:creationId xmlns:p14="http://schemas.microsoft.com/office/powerpoint/2010/main" val="32478475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Some people ask, “Are the vaccine benefits worth the side effects?”</a:t>
            </a:r>
          </a:p>
          <a:p>
            <a:pPr marL="342900" marR="0" lvl="0" indent="-342900">
              <a:spcBef>
                <a:spcPts val="0"/>
              </a:spcBef>
              <a:spcAft>
                <a:spcPts val="0"/>
              </a:spcAft>
              <a:buFont typeface="Arial" panose="020B0604020202020204" pitchFamily="34" charset="0"/>
              <a:buChar char="•"/>
              <a:tabLst>
                <a:tab pos="457200" algn="l"/>
              </a:tabLs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It’s normal to experience some mild side effects after getting a dose of the COVID-19 vaccine. </a:t>
            </a:r>
          </a:p>
          <a:p>
            <a:pPr marL="342900" marR="0" lvl="0" indent="-342900">
              <a:spcBef>
                <a:spcPts val="0"/>
              </a:spcBef>
              <a:spcAft>
                <a:spcPts val="0"/>
              </a:spcAft>
              <a:buFont typeface="Arial" panose="020B0604020202020204" pitchFamily="34" charset="0"/>
              <a:buChar char="•"/>
              <a:tabLst>
                <a:tab pos="457200" algn="l"/>
              </a:tabLs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Reactions to vaccines can vary depending on your age, which vaccine you got, and how many doses you have received. </a:t>
            </a:r>
          </a:p>
          <a:p>
            <a:pPr marL="342900" marR="0" lvl="0" indent="-342900">
              <a:spcBef>
                <a:spcPts val="0"/>
              </a:spcBef>
              <a:spcAft>
                <a:spcPts val="0"/>
              </a:spcAft>
              <a:buFont typeface="Arial" panose="020B0604020202020204" pitchFamily="34" charset="0"/>
              <a:buChar char="•"/>
              <a:tabLst>
                <a:tab pos="457200" algn="l"/>
              </a:tabLs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You can treat these side effects with over-the-counter medicine (e.g., acetaminophen)</a:t>
            </a:r>
            <a:b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b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Even though vaccines are not 100% effective, there are tremendous benefits to vaccination:</a:t>
            </a:r>
          </a:p>
          <a:p>
            <a:pPr marL="342900" marR="0" lvl="0" indent="-342900">
              <a:spcBef>
                <a:spcPts val="0"/>
              </a:spcBef>
              <a:spcAft>
                <a:spcPts val="0"/>
              </a:spcAft>
              <a:buFont typeface="Arial" panose="020B0604020202020204" pitchFamily="34" charset="0"/>
              <a:buChar char="•"/>
              <a:tabLst>
                <a:tab pos="457200" algn="l"/>
              </a:tabLs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Vaccination lowers your risk: People who have been fully vaccinated are less likely to get sick or have disease complications (such as being severely ill, being hospitalized, or dying)</a:t>
            </a:r>
          </a:p>
          <a:p>
            <a:pPr marL="342900" marR="0" lvl="0" indent="-342900">
              <a:spcBef>
                <a:spcPts val="0"/>
              </a:spcBef>
              <a:spcAft>
                <a:spcPts val="0"/>
              </a:spcAft>
              <a:buFont typeface="Arial" panose="020B0604020202020204" pitchFamily="34" charset="0"/>
              <a:buChar char="•"/>
              <a:tabLst>
                <a:tab pos="457200" algn="l"/>
              </a:tabLs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Plus, vaccinated people are less likely to spread the virus</a:t>
            </a:r>
            <a:br>
              <a:rPr lang="en-US" sz="1400" dirty="0">
                <a:effectLst/>
                <a:latin typeface="Times New Roman" panose="02020603050405020304" pitchFamily="18" charset="0"/>
                <a:ea typeface="Calibri" panose="020F0502020204030204" pitchFamily="34" charset="0"/>
                <a:cs typeface="Times New Roman" panose="02020603050405020304" pitchFamily="18" charset="0"/>
              </a:rPr>
            </a:b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The balance is significantly in favor of vaccination, especially for viruses that are spread in the air.</a:t>
            </a:r>
          </a:p>
          <a:p>
            <a:endParaRPr lang="en-US" dirty="0"/>
          </a:p>
        </p:txBody>
      </p:sp>
      <p:sp>
        <p:nvSpPr>
          <p:cNvPr id="4" name="Slide Number Placeholder 3"/>
          <p:cNvSpPr>
            <a:spLocks noGrp="1"/>
          </p:cNvSpPr>
          <p:nvPr>
            <p:ph type="sldNum" sz="quarter" idx="5"/>
          </p:nvPr>
        </p:nvSpPr>
        <p:spPr/>
        <p:txBody>
          <a:bodyPr/>
          <a:lstStyle/>
          <a:p>
            <a:fld id="{08CF700B-EA07-8E45-81D3-303FFD459CA0}" type="slidenum">
              <a:rPr lang="en-US" smtClean="0"/>
              <a:t>54</a:t>
            </a:fld>
            <a:endParaRPr lang="en-US" dirty="0"/>
          </a:p>
        </p:txBody>
      </p:sp>
    </p:spTree>
    <p:extLst>
      <p:ext uri="{BB962C8B-B14F-4D97-AF65-F5344CB8AC3E}">
        <p14:creationId xmlns:p14="http://schemas.microsoft.com/office/powerpoint/2010/main" val="969515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600" dirty="0">
                <a:solidFill>
                  <a:srgbClr val="222222"/>
                </a:solidFill>
                <a:effectLst/>
                <a:latin typeface="Times New Roman" panose="02020603050405020304" pitchFamily="18" charset="0"/>
                <a:ea typeface="Times New Roman" panose="02020603050405020304" pitchFamily="18" charset="0"/>
              </a:rPr>
              <a:t>A question that social media poses with every new vaccine is, “Will vaccines harm my fertility?”</a:t>
            </a:r>
            <a:endParaRPr lang="en-US" sz="16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600" dirty="0">
                <a:solidFill>
                  <a:srgbClr val="222222"/>
                </a:solidFill>
                <a:effectLst/>
                <a:latin typeface="Times New Roman" panose="02020603050405020304" pitchFamily="18" charset="0"/>
                <a:ea typeface="Times New Roman" panose="02020603050405020304" pitchFamily="18" charset="0"/>
              </a:rPr>
              <a:t>No. There is no evidence that any vaccines, including COVID-19 vaccines, cause fertility problems in females or males. This slide shows some of the specific studies done about COVID-19 vaccine and fertility.</a:t>
            </a:r>
            <a:endParaRPr lang="en-US" sz="16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n-US" sz="1600" b="1" dirty="0">
                <a:solidFill>
                  <a:srgbClr val="222222"/>
                </a:solidFill>
                <a:effectLst/>
                <a:latin typeface="Times New Roman" panose="02020603050405020304" pitchFamily="18" charset="0"/>
                <a:ea typeface="Times New Roman" panose="02020603050405020304" pitchFamily="18" charset="0"/>
              </a:rPr>
              <a:t>Regarding female fertility</a:t>
            </a:r>
            <a:r>
              <a:rPr lang="en-US" sz="1600" dirty="0">
                <a:solidFill>
                  <a:srgbClr val="222222"/>
                </a:solidFill>
                <a:effectLst/>
                <a:latin typeface="Times New Roman" panose="02020603050405020304" pitchFamily="18" charset="0"/>
                <a:ea typeface="Times New Roman" panose="02020603050405020304" pitchFamily="18" charset="0"/>
              </a:rPr>
              <a:t>: A study done by the American Society for Reproductive Medicine showed women who had the COVID-19 vaccines were able to get pregnant at the same rates as women who did not get the vaccines.</a:t>
            </a:r>
            <a:endParaRPr lang="en-US" sz="16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n-US" sz="1600" b="1" dirty="0">
                <a:solidFill>
                  <a:srgbClr val="222222"/>
                </a:solidFill>
                <a:effectLst/>
                <a:latin typeface="Times New Roman" panose="02020603050405020304" pitchFamily="18" charset="0"/>
                <a:ea typeface="Times New Roman" panose="02020603050405020304" pitchFamily="18" charset="0"/>
              </a:rPr>
              <a:t>Regarding male fertility</a:t>
            </a:r>
            <a:r>
              <a:rPr lang="en-US" sz="1600" dirty="0">
                <a:solidFill>
                  <a:srgbClr val="222222"/>
                </a:solidFill>
                <a:effectLst/>
                <a:latin typeface="Times New Roman" panose="02020603050405020304" pitchFamily="18" charset="0"/>
                <a:ea typeface="Times New Roman" panose="02020603050405020304" pitchFamily="18" charset="0"/>
              </a:rPr>
              <a:t>: Sperm characteristics (like quantity and movement) before and after vaccination are not changed.</a:t>
            </a:r>
            <a:endParaRPr lang="en-US" sz="16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n-US" sz="1600" b="1" dirty="0">
                <a:solidFill>
                  <a:srgbClr val="222222"/>
                </a:solidFill>
                <a:effectLst/>
                <a:latin typeface="Times New Roman" panose="02020603050405020304" pitchFamily="18" charset="0"/>
                <a:ea typeface="Times New Roman" panose="02020603050405020304" pitchFamily="18" charset="0"/>
              </a:rPr>
              <a:t>The experts in public health </a:t>
            </a:r>
            <a:r>
              <a:rPr lang="en-US" sz="1600" dirty="0">
                <a:solidFill>
                  <a:srgbClr val="222222"/>
                </a:solidFill>
                <a:effectLst/>
                <a:latin typeface="Times New Roman" panose="02020603050405020304" pitchFamily="18" charset="0"/>
                <a:ea typeface="Times New Roman" panose="02020603050405020304" pitchFamily="18" charset="0"/>
              </a:rPr>
              <a:t>-- CDC, and doctors of the American College of Obstetricians and Gynecologists and American Academy of Pediatricians (AAP) all confirmed that COVID-19 vaccines do </a:t>
            </a:r>
            <a:r>
              <a:rPr lang="en-US" sz="1600" b="1" dirty="0">
                <a:solidFill>
                  <a:srgbClr val="222222"/>
                </a:solidFill>
                <a:effectLst/>
                <a:latin typeface="Times New Roman" panose="02020603050405020304" pitchFamily="18" charset="0"/>
                <a:ea typeface="Times New Roman" panose="02020603050405020304" pitchFamily="18" charset="0"/>
              </a:rPr>
              <a:t>not</a:t>
            </a:r>
            <a:r>
              <a:rPr lang="en-US" sz="1600" dirty="0">
                <a:solidFill>
                  <a:srgbClr val="222222"/>
                </a:solidFill>
                <a:effectLst/>
                <a:latin typeface="Times New Roman" panose="02020603050405020304" pitchFamily="18" charset="0"/>
                <a:ea typeface="Times New Roman" panose="02020603050405020304" pitchFamily="18" charset="0"/>
              </a:rPr>
              <a:t> affect fertility.</a:t>
            </a:r>
            <a:endParaRPr lang="en-US" sz="16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8CF700B-EA07-8E45-81D3-303FFD459CA0}" type="slidenum">
              <a:rPr lang="en-US" smtClean="0"/>
              <a:t>55</a:t>
            </a:fld>
            <a:endParaRPr lang="en-US" dirty="0"/>
          </a:p>
        </p:txBody>
      </p:sp>
    </p:spTree>
    <p:extLst>
      <p:ext uri="{BB962C8B-B14F-4D97-AF65-F5344CB8AC3E}">
        <p14:creationId xmlns:p14="http://schemas.microsoft.com/office/powerpoint/2010/main" val="5721719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All right. We've talked about the importance of protecting residents through direct vaccination and vaccination of staff. How can we help to make sure residents themselves are vaccinated?</a:t>
            </a:r>
          </a:p>
          <a:p>
            <a:endParaRPr lang="en-US" dirty="0"/>
          </a:p>
        </p:txBody>
      </p:sp>
      <p:sp>
        <p:nvSpPr>
          <p:cNvPr id="4" name="Slide Number Placeholder 3"/>
          <p:cNvSpPr>
            <a:spLocks noGrp="1"/>
          </p:cNvSpPr>
          <p:nvPr>
            <p:ph type="sldNum" sz="quarter" idx="5"/>
          </p:nvPr>
        </p:nvSpPr>
        <p:spPr/>
        <p:txBody>
          <a:bodyPr/>
          <a:lstStyle/>
          <a:p>
            <a:fld id="{08CF700B-EA07-8E45-81D3-303FFD459CA0}" type="slidenum">
              <a:rPr lang="en-US" smtClean="0"/>
              <a:t>56</a:t>
            </a:fld>
            <a:endParaRPr lang="en-US" dirty="0"/>
          </a:p>
        </p:txBody>
      </p:sp>
    </p:spTree>
    <p:extLst>
      <p:ext uri="{BB962C8B-B14F-4D97-AF65-F5344CB8AC3E}">
        <p14:creationId xmlns:p14="http://schemas.microsoft.com/office/powerpoint/2010/main" val="31525897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Here are recommended approaches: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ASSESS</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vaccination status of all residents in every clinical encounter</a:t>
            </a:r>
          </a:p>
          <a:p>
            <a:pPr marL="342900" marR="0" lvl="0" indent="-342900">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SHARE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 strong recommendation for vaccines that residents need</a:t>
            </a:r>
          </a:p>
          <a:p>
            <a:pPr marL="342900" marR="0" lvl="0" indent="-342900">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ADMINISTER</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needed vaccines or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REFER</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to a provider who can vaccinate</a:t>
            </a:r>
          </a:p>
          <a:p>
            <a:pPr marL="342900" marR="0" lvl="0" indent="-342900">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DOCUMENT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vaccines administered or received by residents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8CF700B-EA07-8E45-81D3-303FFD459CA0}" type="slidenum">
              <a:rPr lang="en-US" smtClean="0"/>
              <a:t>57</a:t>
            </a:fld>
            <a:endParaRPr lang="en-US" dirty="0"/>
          </a:p>
        </p:txBody>
      </p:sp>
    </p:spTree>
    <p:extLst>
      <p:ext uri="{BB962C8B-B14F-4D97-AF65-F5344CB8AC3E}">
        <p14:creationId xmlns:p14="http://schemas.microsoft.com/office/powerpoint/2010/main" val="15647476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According to the National Vaccine Advisory Committee, all healthcare professionals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--including workers in long-term care settings --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should take these steps to ensure that adult patients are fully vaccinated and have maximum protection from serious diseases.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8CF700B-EA07-8E45-81D3-303FFD459CA0}" type="slidenum">
              <a:rPr lang="en-US" smtClean="0"/>
              <a:t>58</a:t>
            </a:fld>
            <a:endParaRPr lang="en-US" dirty="0"/>
          </a:p>
        </p:txBody>
      </p:sp>
    </p:spTree>
    <p:extLst>
      <p:ext uri="{BB962C8B-B14F-4D97-AF65-F5344CB8AC3E}">
        <p14:creationId xmlns:p14="http://schemas.microsoft.com/office/powerpoint/2010/main" val="32949389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What are your suggestions for making sure our residents are vaccinated?</a:t>
            </a:r>
          </a:p>
          <a:p>
            <a:pPr marL="0" marR="0">
              <a:spcBef>
                <a:spcPts val="0"/>
              </a:spcBef>
              <a:spcAft>
                <a:spcPts val="0"/>
              </a:spcAft>
            </a:pPr>
            <a:r>
              <a:rPr lang="en-US" sz="1800" b="1" dirty="0">
                <a:solidFill>
                  <a:srgbClr val="2E74B5"/>
                </a:solidFill>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8CF700B-EA07-8E45-81D3-303FFD459CA0}" type="slidenum">
              <a:rPr lang="en-US" smtClean="0"/>
              <a:t>59</a:t>
            </a:fld>
            <a:endParaRPr lang="en-US" dirty="0"/>
          </a:p>
        </p:txBody>
      </p:sp>
    </p:spTree>
    <p:extLst>
      <p:ext uri="{BB962C8B-B14F-4D97-AF65-F5344CB8AC3E}">
        <p14:creationId xmlns:p14="http://schemas.microsoft.com/office/powerpoint/2010/main" val="3772807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So, let’s start with our first consideration: Certain infections spread easily, and they spread in different ways.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Can you think of a way that infections spread?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{SPEAKER NOTE: GIVE THEM A CHANCE TO ANSWER}</a:t>
            </a:r>
          </a:p>
          <a:p>
            <a:endParaRPr lang="en-US" dirty="0"/>
          </a:p>
        </p:txBody>
      </p:sp>
      <p:sp>
        <p:nvSpPr>
          <p:cNvPr id="4" name="Slide Number Placeholder 3"/>
          <p:cNvSpPr>
            <a:spLocks noGrp="1"/>
          </p:cNvSpPr>
          <p:nvPr>
            <p:ph type="sldNum" sz="quarter" idx="5"/>
          </p:nvPr>
        </p:nvSpPr>
        <p:spPr/>
        <p:txBody>
          <a:bodyPr/>
          <a:lstStyle/>
          <a:p>
            <a:fld id="{08CF700B-EA07-8E45-81D3-303FFD459CA0}" type="slidenum">
              <a:rPr lang="en-US" smtClean="0"/>
              <a:t>6</a:t>
            </a:fld>
            <a:endParaRPr lang="en-US" dirty="0"/>
          </a:p>
        </p:txBody>
      </p:sp>
    </p:spTree>
    <p:extLst>
      <p:ext uri="{BB962C8B-B14F-4D97-AF65-F5344CB8AC3E}">
        <p14:creationId xmlns:p14="http://schemas.microsoft.com/office/powerpoint/2010/main" val="236626060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OK, to wrap up let's talk about information specific to our workplace.</a:t>
            </a:r>
          </a:p>
          <a:p>
            <a:pPr marL="457200" marR="0">
              <a:spcBef>
                <a:spcPts val="0"/>
              </a:spcBef>
              <a:spcAft>
                <a:spcPts val="0"/>
              </a:spcAft>
            </a:pPr>
            <a:endParaRPr lang="en-US" sz="1800" dirty="0">
              <a:solidFill>
                <a:srgbClr val="AEAAAA"/>
              </a:solidFill>
              <a:effectLst/>
              <a:latin typeface="Times New Roman" panose="02020603050405020304" pitchFamily="18" charset="0"/>
              <a:ea typeface="Times New Roman" panose="02020603050405020304" pitchFamily="18" charset="0"/>
            </a:endParaRPr>
          </a:p>
          <a:p>
            <a:pPr marL="457200" marR="0">
              <a:spcBef>
                <a:spcPts val="0"/>
              </a:spcBef>
              <a:spcAft>
                <a:spcPts val="0"/>
              </a:spcAft>
            </a:pPr>
            <a:endParaRPr lang="en-US" sz="1800" dirty="0">
              <a:solidFill>
                <a:srgbClr val="AEAAAA"/>
              </a:solidFill>
              <a:effectLst/>
              <a:latin typeface="Times New Roman" panose="02020603050405020304" pitchFamily="18" charset="0"/>
              <a:ea typeface="Times New Roman" panose="02020603050405020304" pitchFamily="18" charset="0"/>
            </a:endParaRPr>
          </a:p>
          <a:p>
            <a:pPr marL="457200" marR="0">
              <a:spcBef>
                <a:spcPts val="0"/>
              </a:spcBef>
              <a:spcAft>
                <a:spcPts val="0"/>
              </a:spcAft>
            </a:pPr>
            <a:endParaRPr lang="en-US" sz="1800" dirty="0">
              <a:solidFill>
                <a:srgbClr val="AEAAAA"/>
              </a:solidFill>
              <a:effectLst/>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1800" dirty="0">
                <a:solidFill>
                  <a:srgbClr val="AEAAAA"/>
                </a:solidFill>
                <a:effectLst/>
                <a:latin typeface="Times New Roman" panose="02020603050405020304" pitchFamily="18" charset="0"/>
                <a:ea typeface="Times New Roman" panose="02020603050405020304" pitchFamily="18" charset="0"/>
              </a:rPr>
              <a:t>SPEAKER NOTE:: Here please add information that is relevant to your workplace such as how staff can get vaccinated at no cost, who they should turn to with questions, etc. </a:t>
            </a:r>
            <a:endParaRPr lang="en-US" sz="1800" dirty="0">
              <a:effectLst/>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1800" dirty="0">
                <a:solidFill>
                  <a:srgbClr val="AEAAAA"/>
                </a:solidFill>
                <a:effectLst/>
                <a:latin typeface="Times New Roman" panose="02020603050405020304" pitchFamily="18" charset="0"/>
                <a:ea typeface="Times New Roman" panose="02020603050405020304" pitchFamily="18" charset="0"/>
              </a:rPr>
              <a:t>The next few slides are blank so that you can add additional information as needed.</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8CF700B-EA07-8E45-81D3-303FFD459CA0}" type="slidenum">
              <a:rPr lang="en-US" smtClean="0"/>
              <a:t>60</a:t>
            </a:fld>
            <a:endParaRPr lang="en-US" dirty="0"/>
          </a:p>
        </p:txBody>
      </p:sp>
    </p:spTree>
    <p:extLst>
      <p:ext uri="{BB962C8B-B14F-4D97-AF65-F5344CB8AC3E}">
        <p14:creationId xmlns:p14="http://schemas.microsoft.com/office/powerpoint/2010/main" val="65563124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Information specific to our site</a:t>
            </a:r>
          </a:p>
          <a:p>
            <a:pPr marL="342900" marR="0" lvl="0" indent="-342900">
              <a:spcBef>
                <a:spcPts val="0"/>
              </a:spcBef>
              <a:spcAft>
                <a:spcPts val="0"/>
              </a:spcAft>
              <a:buFont typeface="Arial" panose="020B0604020202020204" pitchFamily="34" charset="0"/>
              <a:buChar char="•"/>
              <a:tabLst>
                <a:tab pos="457200" algn="l"/>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Vaccination clinic dates and time:</a:t>
            </a:r>
          </a:p>
          <a:p>
            <a:pPr marL="342900" marR="0" lvl="0" indent="-342900">
              <a:spcBef>
                <a:spcPts val="0"/>
              </a:spcBef>
              <a:spcAft>
                <a:spcPts val="0"/>
              </a:spcAft>
              <a:buFont typeface="Arial" panose="020B0604020202020204" pitchFamily="34" charset="0"/>
              <a:buChar char="•"/>
              <a:tabLst>
                <a:tab pos="457200" algn="l"/>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Contact person:</a:t>
            </a:r>
          </a:p>
          <a:p>
            <a:pPr marL="342900" marR="0" lvl="0" indent="-342900">
              <a:spcBef>
                <a:spcPts val="0"/>
              </a:spcBef>
              <a:spcAft>
                <a:spcPts val="0"/>
              </a:spcAft>
              <a:buFont typeface="Arial" panose="020B0604020202020204" pitchFamily="34" charset="0"/>
              <a:buChar char="•"/>
              <a:tabLst>
                <a:tab pos="457200" algn="l"/>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8CF700B-EA07-8E45-81D3-303FFD459CA0}" type="slidenum">
              <a:rPr lang="en-US" smtClean="0"/>
              <a:t>61</a:t>
            </a:fld>
            <a:endParaRPr lang="en-US" dirty="0"/>
          </a:p>
        </p:txBody>
      </p:sp>
    </p:spTree>
    <p:extLst>
      <p:ext uri="{BB962C8B-B14F-4D97-AF65-F5344CB8AC3E}">
        <p14:creationId xmlns:p14="http://schemas.microsoft.com/office/powerpoint/2010/main" val="251252061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Please complete the evaluation of this session.</a:t>
            </a:r>
          </a:p>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SPEAKER NOTE:</a:t>
            </a:r>
            <a:r>
              <a:rPr lang="en-US" sz="1800" dirty="0">
                <a:latin typeface="Times New Roman" panose="02020603050405020304" pitchFamily="18" charset="0"/>
                <a:ea typeface="Times New Roman" panose="02020603050405020304" pitchFamily="18" charset="0"/>
              </a:rPr>
              <a:t> </a:t>
            </a:r>
            <a:r>
              <a:rPr lang="en-US" sz="1800" dirty="0">
                <a:solidFill>
                  <a:srgbClr val="AEAAAA"/>
                </a:solidFill>
                <a:effectLst/>
                <a:latin typeface="Times New Roman" panose="02020603050405020304" pitchFamily="18" charset="0"/>
                <a:ea typeface="Times New Roman" panose="02020603050405020304" pitchFamily="18" charset="0"/>
              </a:rPr>
              <a:t>Please  describe how to complete the evaluation (e.g., paper, online)</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8CF700B-EA07-8E45-81D3-303FFD459CA0}" type="slidenum">
              <a:rPr lang="en-US" smtClean="0"/>
              <a:t>62</a:t>
            </a:fld>
            <a:endParaRPr lang="en-US" dirty="0"/>
          </a:p>
        </p:txBody>
      </p:sp>
    </p:spTree>
    <p:extLst>
      <p:ext uri="{BB962C8B-B14F-4D97-AF65-F5344CB8AC3E}">
        <p14:creationId xmlns:p14="http://schemas.microsoft.com/office/powerpoint/2010/main" val="57049074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Thank you for your attention! Any questions?</a:t>
            </a:r>
          </a:p>
          <a:p>
            <a:endParaRPr lang="en-US" dirty="0"/>
          </a:p>
        </p:txBody>
      </p:sp>
      <p:sp>
        <p:nvSpPr>
          <p:cNvPr id="4" name="Slide Number Placeholder 3"/>
          <p:cNvSpPr>
            <a:spLocks noGrp="1"/>
          </p:cNvSpPr>
          <p:nvPr>
            <p:ph type="sldNum" sz="quarter" idx="5"/>
          </p:nvPr>
        </p:nvSpPr>
        <p:spPr/>
        <p:txBody>
          <a:bodyPr/>
          <a:lstStyle/>
          <a:p>
            <a:fld id="{08CF700B-EA07-8E45-81D3-303FFD459CA0}" type="slidenum">
              <a:rPr lang="en-US" smtClean="0"/>
              <a:t>63</a:t>
            </a:fld>
            <a:endParaRPr lang="en-US" dirty="0"/>
          </a:p>
        </p:txBody>
      </p:sp>
    </p:spTree>
    <p:extLst>
      <p:ext uri="{BB962C8B-B14F-4D97-AF65-F5344CB8AC3E}">
        <p14:creationId xmlns:p14="http://schemas.microsoft.com/office/powerpoint/2010/main" val="23604048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itchFamily="2" charset="2"/>
              <a:buChar cha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Some infections spread in blood and body fluids – a good example is hepatitis B.</a:t>
            </a:r>
            <a:br>
              <a:rPr lang="en-US" sz="1800" dirty="0">
                <a:effectLst/>
                <a:latin typeface="Times New Roman" panose="02020603050405020304" pitchFamily="18"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Some infections spread if stool contaminates surfaces -- hepatitis A is a perfect example of this.</a:t>
            </a:r>
            <a:br>
              <a:rPr lang="en-US" sz="1800" dirty="0">
                <a:effectLst/>
                <a:latin typeface="Times New Roman" panose="02020603050405020304" pitchFamily="18"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 lot of germs spread in droplets from the airway during talking, singing, coughing, sneezing, etc. Flu and COVID-19 come to mind as examples. Other examples include RSV, whooping cough, and strep pneumonia.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8CF700B-EA07-8E45-81D3-303FFD459CA0}" type="slidenum">
              <a:rPr lang="en-US" smtClean="0"/>
              <a:t>7</a:t>
            </a:fld>
            <a:endParaRPr lang="en-US" dirty="0"/>
          </a:p>
        </p:txBody>
      </p:sp>
    </p:spTree>
    <p:extLst>
      <p:ext uri="{BB962C8B-B14F-4D97-AF65-F5344CB8AC3E}">
        <p14:creationId xmlns:p14="http://schemas.microsoft.com/office/powerpoint/2010/main" val="14816320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Then, the second key consideration: We work under circumstances that make the spread of infections especially easy. </a:t>
            </a:r>
            <a:br>
              <a:rPr lang="en-US" sz="1800" dirty="0">
                <a:effectLst/>
                <a:latin typeface="Times New Roman" panose="02020603050405020304" pitchFamily="18" charset="0"/>
                <a:ea typeface="Times New Roman" panose="02020603050405020304" pitchFamily="18" charset="0"/>
              </a:rPr>
            </a:b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Day in and day out we are in very close contact with older adults. For this reason, we can spread germs to them, and they can spread germs to us.</a:t>
            </a:r>
          </a:p>
          <a:p>
            <a:endParaRPr lang="en-US" dirty="0"/>
          </a:p>
        </p:txBody>
      </p:sp>
      <p:sp>
        <p:nvSpPr>
          <p:cNvPr id="4" name="Slide Number Placeholder 3"/>
          <p:cNvSpPr>
            <a:spLocks noGrp="1"/>
          </p:cNvSpPr>
          <p:nvPr>
            <p:ph type="sldNum" sz="quarter" idx="5"/>
          </p:nvPr>
        </p:nvSpPr>
        <p:spPr/>
        <p:txBody>
          <a:bodyPr/>
          <a:lstStyle/>
          <a:p>
            <a:fld id="{08CF700B-EA07-8E45-81D3-303FFD459CA0}" type="slidenum">
              <a:rPr lang="en-US" smtClean="0"/>
              <a:t>8</a:t>
            </a:fld>
            <a:endParaRPr lang="en-US" dirty="0"/>
          </a:p>
        </p:txBody>
      </p:sp>
    </p:spTree>
    <p:extLst>
      <p:ext uri="{BB962C8B-B14F-4D97-AF65-F5344CB8AC3E}">
        <p14:creationId xmlns:p14="http://schemas.microsoft.com/office/powerpoint/2010/main" val="2462311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Of course, it doesn't end there. Once we are infected (even if we don’t feel sick), we can spread the germs to other residents and our coworkers. This can lead to coworkers being out sick, and that affects us all.</a:t>
            </a:r>
          </a:p>
          <a:p>
            <a:endParaRPr lang="en-US" dirty="0"/>
          </a:p>
        </p:txBody>
      </p:sp>
      <p:sp>
        <p:nvSpPr>
          <p:cNvPr id="4" name="Slide Number Placeholder 3"/>
          <p:cNvSpPr>
            <a:spLocks noGrp="1"/>
          </p:cNvSpPr>
          <p:nvPr>
            <p:ph type="sldNum" sz="quarter" idx="5"/>
          </p:nvPr>
        </p:nvSpPr>
        <p:spPr/>
        <p:txBody>
          <a:bodyPr/>
          <a:lstStyle/>
          <a:p>
            <a:fld id="{08CF700B-EA07-8E45-81D3-303FFD459CA0}" type="slidenum">
              <a:rPr lang="en-US" smtClean="0"/>
              <a:t>9</a:t>
            </a:fld>
            <a:endParaRPr lang="en-US" dirty="0"/>
          </a:p>
        </p:txBody>
      </p:sp>
    </p:spTree>
    <p:extLst>
      <p:ext uri="{BB962C8B-B14F-4D97-AF65-F5344CB8AC3E}">
        <p14:creationId xmlns:p14="http://schemas.microsoft.com/office/powerpoint/2010/main" val="257314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88B53-9A8E-5E69-A943-A3552ADD34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BA7144-7502-0477-34EE-92F541B53B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FD2FED-78AC-584F-244E-F3D477BA6B43}"/>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FA42EA07-AB25-3C10-DA58-1A6C7F879FD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E3CA39D-A2A9-8480-94FB-A60E63F74952}"/>
              </a:ext>
            </a:extLst>
          </p:cNvPr>
          <p:cNvSpPr>
            <a:spLocks noGrp="1"/>
          </p:cNvSpPr>
          <p:nvPr>
            <p:ph type="sldNum" sz="quarter" idx="12"/>
          </p:nvPr>
        </p:nvSpPr>
        <p:spPr/>
        <p:txBody>
          <a:bodyPr/>
          <a:lstStyle/>
          <a:p>
            <a:fld id="{6229C22B-4774-6A4F-9027-E795ED4E5985}" type="slidenum">
              <a:rPr lang="en-US" smtClean="0"/>
              <a:t>‹#›</a:t>
            </a:fld>
            <a:endParaRPr lang="en-US" dirty="0"/>
          </a:p>
        </p:txBody>
      </p:sp>
    </p:spTree>
    <p:extLst>
      <p:ext uri="{BB962C8B-B14F-4D97-AF65-F5344CB8AC3E}">
        <p14:creationId xmlns:p14="http://schemas.microsoft.com/office/powerpoint/2010/main" val="154812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CD691-27E6-62D4-E464-43642F6AB9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D26310-40FF-3D55-FFCD-7B8E01438E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1F560D29-8914-88D0-3DD0-4EA1246196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1BE8DA-352A-FB39-CEC6-182B968265F9}"/>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2AAEBF3E-6CDC-4CE6-9140-796811C3F1C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28B1C90-0A56-2E2C-808A-C33426F6CA9F}"/>
              </a:ext>
            </a:extLst>
          </p:cNvPr>
          <p:cNvSpPr>
            <a:spLocks noGrp="1"/>
          </p:cNvSpPr>
          <p:nvPr>
            <p:ph type="sldNum" sz="quarter" idx="12"/>
          </p:nvPr>
        </p:nvSpPr>
        <p:spPr/>
        <p:txBody>
          <a:bodyPr/>
          <a:lstStyle/>
          <a:p>
            <a:fld id="{6229C22B-4774-6A4F-9027-E795ED4E5985}" type="slidenum">
              <a:rPr lang="en-US" smtClean="0"/>
              <a:t>‹#›</a:t>
            </a:fld>
            <a:endParaRPr lang="en-US" dirty="0"/>
          </a:p>
        </p:txBody>
      </p:sp>
    </p:spTree>
    <p:extLst>
      <p:ext uri="{BB962C8B-B14F-4D97-AF65-F5344CB8AC3E}">
        <p14:creationId xmlns:p14="http://schemas.microsoft.com/office/powerpoint/2010/main" val="1817418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16ACA-7EE7-E244-275F-AE01E2BB342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74F9DF4-7D0C-49CD-66D9-4939B266FE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ED9D03-78E8-B37B-CEC6-917139E68D28}"/>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90335301-1C49-4A8C-B273-04FE7AEED9D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41DF9F5-91FF-B559-8CDB-253761236FFB}"/>
              </a:ext>
            </a:extLst>
          </p:cNvPr>
          <p:cNvSpPr>
            <a:spLocks noGrp="1"/>
          </p:cNvSpPr>
          <p:nvPr>
            <p:ph type="sldNum" sz="quarter" idx="12"/>
          </p:nvPr>
        </p:nvSpPr>
        <p:spPr/>
        <p:txBody>
          <a:bodyPr/>
          <a:lstStyle/>
          <a:p>
            <a:fld id="{6229C22B-4774-6A4F-9027-E795ED4E5985}" type="slidenum">
              <a:rPr lang="en-US" smtClean="0"/>
              <a:t>‹#›</a:t>
            </a:fld>
            <a:endParaRPr lang="en-US" dirty="0"/>
          </a:p>
        </p:txBody>
      </p:sp>
    </p:spTree>
    <p:extLst>
      <p:ext uri="{BB962C8B-B14F-4D97-AF65-F5344CB8AC3E}">
        <p14:creationId xmlns:p14="http://schemas.microsoft.com/office/powerpoint/2010/main" val="35208176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BB94F9-9FC4-9469-2AFA-BCAAB52D4B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887E00-1D50-4B6D-668E-94E8E8B65B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5D160B-392A-C77C-96C0-56750868D912}"/>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E7B9DDF5-70BC-F26F-ABF7-CFEC71B1D46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D7132DD-9027-AFBC-ADA7-DF906C649CC2}"/>
              </a:ext>
            </a:extLst>
          </p:cNvPr>
          <p:cNvSpPr>
            <a:spLocks noGrp="1"/>
          </p:cNvSpPr>
          <p:nvPr>
            <p:ph type="sldNum" sz="quarter" idx="12"/>
          </p:nvPr>
        </p:nvSpPr>
        <p:spPr/>
        <p:txBody>
          <a:bodyPr/>
          <a:lstStyle/>
          <a:p>
            <a:fld id="{6229C22B-4774-6A4F-9027-E795ED4E5985}" type="slidenum">
              <a:rPr lang="en-US" smtClean="0"/>
              <a:t>‹#›</a:t>
            </a:fld>
            <a:endParaRPr lang="en-US" dirty="0"/>
          </a:p>
        </p:txBody>
      </p:sp>
    </p:spTree>
    <p:extLst>
      <p:ext uri="{BB962C8B-B14F-4D97-AF65-F5344CB8AC3E}">
        <p14:creationId xmlns:p14="http://schemas.microsoft.com/office/powerpoint/2010/main" val="29870146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1_Blank">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2AB459D-2B08-FD35-59FB-06A6B8CD146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575F433-021C-5C45-AC9B-24E947F6D918}"/>
              </a:ext>
            </a:extLst>
          </p:cNvPr>
          <p:cNvSpPr>
            <a:spLocks noGrp="1"/>
          </p:cNvSpPr>
          <p:nvPr>
            <p:ph type="sldNum" sz="quarter" idx="12"/>
          </p:nvPr>
        </p:nvSpPr>
        <p:spPr/>
        <p:txBody>
          <a:bodyPr/>
          <a:lstStyle/>
          <a:p>
            <a:fld id="{6229C22B-4774-6A4F-9027-E795ED4E5985}" type="slidenum">
              <a:rPr lang="en-US" smtClean="0"/>
              <a:t>‹#›</a:t>
            </a:fld>
            <a:endParaRPr lang="en-US" dirty="0"/>
          </a:p>
        </p:txBody>
      </p:sp>
    </p:spTree>
    <p:extLst>
      <p:ext uri="{BB962C8B-B14F-4D97-AF65-F5344CB8AC3E}">
        <p14:creationId xmlns:p14="http://schemas.microsoft.com/office/powerpoint/2010/main" val="2725238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6_Blank">
    <p:bg>
      <p:bgPr>
        <a:solidFill>
          <a:srgbClr val="D1ECF5"/>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2AB459D-2B08-FD35-59FB-06A6B8CD146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575F433-021C-5C45-AC9B-24E947F6D918}"/>
              </a:ext>
            </a:extLst>
          </p:cNvPr>
          <p:cNvSpPr>
            <a:spLocks noGrp="1"/>
          </p:cNvSpPr>
          <p:nvPr>
            <p:ph type="sldNum" sz="quarter" idx="12"/>
          </p:nvPr>
        </p:nvSpPr>
        <p:spPr/>
        <p:txBody>
          <a:bodyPr/>
          <a:lstStyle/>
          <a:p>
            <a:fld id="{6229C22B-4774-6A4F-9027-E795ED4E5985}" type="slidenum">
              <a:rPr lang="en-US" smtClean="0"/>
              <a:t>‹#›</a:t>
            </a:fld>
            <a:endParaRPr lang="en-US" dirty="0"/>
          </a:p>
        </p:txBody>
      </p:sp>
    </p:spTree>
    <p:extLst>
      <p:ext uri="{BB962C8B-B14F-4D97-AF65-F5344CB8AC3E}">
        <p14:creationId xmlns:p14="http://schemas.microsoft.com/office/powerpoint/2010/main" val="11332211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7_Blank">
    <p:bg>
      <p:bgPr>
        <a:solidFill>
          <a:srgbClr val="2267A3"/>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2AB459D-2B08-FD35-59FB-06A6B8CD146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575F433-021C-5C45-AC9B-24E947F6D918}"/>
              </a:ext>
            </a:extLst>
          </p:cNvPr>
          <p:cNvSpPr>
            <a:spLocks noGrp="1"/>
          </p:cNvSpPr>
          <p:nvPr>
            <p:ph type="sldNum" sz="quarter" idx="12"/>
          </p:nvPr>
        </p:nvSpPr>
        <p:spPr/>
        <p:txBody>
          <a:bodyPr/>
          <a:lstStyle/>
          <a:p>
            <a:fld id="{6229C22B-4774-6A4F-9027-E795ED4E5985}" type="slidenum">
              <a:rPr lang="en-US" smtClean="0"/>
              <a:t>‹#›</a:t>
            </a:fld>
            <a:endParaRPr lang="en-US" dirty="0"/>
          </a:p>
        </p:txBody>
      </p:sp>
    </p:spTree>
    <p:extLst>
      <p:ext uri="{BB962C8B-B14F-4D97-AF65-F5344CB8AC3E}">
        <p14:creationId xmlns:p14="http://schemas.microsoft.com/office/powerpoint/2010/main" val="20750007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2AB459D-2B08-FD35-59FB-06A6B8CD146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575F433-021C-5C45-AC9B-24E947F6D918}"/>
              </a:ext>
            </a:extLst>
          </p:cNvPr>
          <p:cNvSpPr>
            <a:spLocks noGrp="1"/>
          </p:cNvSpPr>
          <p:nvPr>
            <p:ph type="sldNum" sz="quarter" idx="12"/>
          </p:nvPr>
        </p:nvSpPr>
        <p:spPr/>
        <p:txBody>
          <a:bodyPr/>
          <a:lstStyle/>
          <a:p>
            <a:fld id="{6229C22B-4774-6A4F-9027-E795ED4E5985}" type="slidenum">
              <a:rPr lang="en-US" smtClean="0"/>
              <a:t>‹#›</a:t>
            </a:fld>
            <a:endParaRPr lang="en-US" dirty="0"/>
          </a:p>
        </p:txBody>
      </p:sp>
      <p:sp>
        <p:nvSpPr>
          <p:cNvPr id="2" name="Oval 1">
            <a:extLst>
              <a:ext uri="{FF2B5EF4-FFF2-40B4-BE49-F238E27FC236}">
                <a16:creationId xmlns:a16="http://schemas.microsoft.com/office/drawing/2014/main" id="{20AE2F5D-6A3E-EF5D-76FB-6818BC27E358}"/>
              </a:ext>
            </a:extLst>
          </p:cNvPr>
          <p:cNvSpPr/>
          <p:nvPr userDrawn="1"/>
        </p:nvSpPr>
        <p:spPr>
          <a:xfrm>
            <a:off x="-3390098" y="47366"/>
            <a:ext cx="6780196" cy="676326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7" name="Diagram 6">
            <a:extLst>
              <a:ext uri="{FF2B5EF4-FFF2-40B4-BE49-F238E27FC236}">
                <a16:creationId xmlns:a16="http://schemas.microsoft.com/office/drawing/2014/main" id="{7E348482-ECF4-C608-0254-E6D0EF3E0D74}"/>
              </a:ext>
            </a:extLst>
          </p:cNvPr>
          <p:cNvGraphicFramePr/>
          <p:nvPr userDrawn="1">
            <p:extLst>
              <p:ext uri="{D42A27DB-BD31-4B8C-83A1-F6EECF244321}">
                <p14:modId xmlns:p14="http://schemas.microsoft.com/office/powerpoint/2010/main" val="2952063640"/>
              </p:ext>
            </p:extLst>
          </p:nvPr>
        </p:nvGraphicFramePr>
        <p:xfrm>
          <a:off x="3359484" y="683394"/>
          <a:ext cx="7994316" cy="53009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itle 1">
            <a:extLst>
              <a:ext uri="{FF2B5EF4-FFF2-40B4-BE49-F238E27FC236}">
                <a16:creationId xmlns:a16="http://schemas.microsoft.com/office/drawing/2014/main" id="{B116FFD2-756A-9A9F-98A6-069D444DE5AC}"/>
              </a:ext>
            </a:extLst>
          </p:cNvPr>
          <p:cNvSpPr>
            <a:spLocks noGrp="1"/>
          </p:cNvSpPr>
          <p:nvPr>
            <p:ph type="title"/>
          </p:nvPr>
        </p:nvSpPr>
        <p:spPr>
          <a:xfrm>
            <a:off x="0" y="1925052"/>
            <a:ext cx="3017036" cy="1600200"/>
          </a:xfrm>
        </p:spPr>
        <p:txBody>
          <a:bodyPr anchor="b"/>
          <a:lstStyle>
            <a:lvl1pPr>
              <a:defRPr sz="32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2823082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Blank">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2AB459D-2B08-FD35-59FB-06A6B8CD146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575F433-021C-5C45-AC9B-24E947F6D918}"/>
              </a:ext>
            </a:extLst>
          </p:cNvPr>
          <p:cNvSpPr>
            <a:spLocks noGrp="1"/>
          </p:cNvSpPr>
          <p:nvPr>
            <p:ph type="sldNum" sz="quarter" idx="12"/>
          </p:nvPr>
        </p:nvSpPr>
        <p:spPr/>
        <p:txBody>
          <a:bodyPr/>
          <a:lstStyle/>
          <a:p>
            <a:fld id="{6229C22B-4774-6A4F-9027-E795ED4E5985}" type="slidenum">
              <a:rPr lang="en-US" smtClean="0"/>
              <a:t>‹#›</a:t>
            </a:fld>
            <a:endParaRPr lang="en-US" dirty="0"/>
          </a:p>
        </p:txBody>
      </p:sp>
      <p:sp>
        <p:nvSpPr>
          <p:cNvPr id="2" name="Oval 1">
            <a:extLst>
              <a:ext uri="{FF2B5EF4-FFF2-40B4-BE49-F238E27FC236}">
                <a16:creationId xmlns:a16="http://schemas.microsoft.com/office/drawing/2014/main" id="{20AE2F5D-6A3E-EF5D-76FB-6818BC27E358}"/>
              </a:ext>
            </a:extLst>
          </p:cNvPr>
          <p:cNvSpPr/>
          <p:nvPr userDrawn="1"/>
        </p:nvSpPr>
        <p:spPr>
          <a:xfrm>
            <a:off x="-3198796" y="47366"/>
            <a:ext cx="6780196" cy="676326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7" name="Diagram 6">
            <a:extLst>
              <a:ext uri="{FF2B5EF4-FFF2-40B4-BE49-F238E27FC236}">
                <a16:creationId xmlns:a16="http://schemas.microsoft.com/office/drawing/2014/main" id="{7E348482-ECF4-C608-0254-E6D0EF3E0D74}"/>
              </a:ext>
            </a:extLst>
          </p:cNvPr>
          <p:cNvGraphicFramePr/>
          <p:nvPr userDrawn="1">
            <p:extLst>
              <p:ext uri="{D42A27DB-BD31-4B8C-83A1-F6EECF244321}">
                <p14:modId xmlns:p14="http://schemas.microsoft.com/office/powerpoint/2010/main" val="3698441929"/>
              </p:ext>
            </p:extLst>
          </p:nvPr>
        </p:nvGraphicFramePr>
        <p:xfrm>
          <a:off x="3359484" y="683394"/>
          <a:ext cx="7994316" cy="53009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1">
            <a:extLst>
              <a:ext uri="{FF2B5EF4-FFF2-40B4-BE49-F238E27FC236}">
                <a16:creationId xmlns:a16="http://schemas.microsoft.com/office/drawing/2014/main" id="{29AED9E1-A573-5D22-1BE3-EB71E5710561}"/>
              </a:ext>
            </a:extLst>
          </p:cNvPr>
          <p:cNvSpPr>
            <a:spLocks noGrp="1"/>
          </p:cNvSpPr>
          <p:nvPr>
            <p:ph type="title"/>
          </p:nvPr>
        </p:nvSpPr>
        <p:spPr>
          <a:xfrm>
            <a:off x="0" y="1925052"/>
            <a:ext cx="3017036" cy="1600200"/>
          </a:xfrm>
        </p:spPr>
        <p:txBody>
          <a:bodyPr anchor="b"/>
          <a:lstStyle>
            <a:lvl1pPr>
              <a:defRPr sz="32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1825007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F161C-C95C-1BBB-6DA2-0D598F5974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925E60-E779-FC31-FAA3-1F9CF0C563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4B9964D-9806-8B08-3EC8-F8121D1CB43A}"/>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91DEE1F4-1D9C-9E90-C7BE-85E0455FE1E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7E84555-8B3A-F23D-5EAD-444245925751}"/>
              </a:ext>
            </a:extLst>
          </p:cNvPr>
          <p:cNvSpPr>
            <a:spLocks noGrp="1"/>
          </p:cNvSpPr>
          <p:nvPr>
            <p:ph type="sldNum" sz="quarter" idx="12"/>
          </p:nvPr>
        </p:nvSpPr>
        <p:spPr/>
        <p:txBody>
          <a:bodyPr/>
          <a:lstStyle/>
          <a:p>
            <a:fld id="{FF6D6B05-D7F8-7549-BA1B-B12F520ABD6E}" type="slidenum">
              <a:rPr lang="en-US" smtClean="0"/>
              <a:t>‹#›</a:t>
            </a:fld>
            <a:endParaRPr lang="en-US" dirty="0"/>
          </a:p>
        </p:txBody>
      </p:sp>
    </p:spTree>
    <p:extLst>
      <p:ext uri="{BB962C8B-B14F-4D97-AF65-F5344CB8AC3E}">
        <p14:creationId xmlns:p14="http://schemas.microsoft.com/office/powerpoint/2010/main" val="41372369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F8054-C299-BE05-D0EB-4E9D16BB66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231C64-E4E1-BF44-6671-2C2D2DFEDB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43AC5D-0E78-ED54-719C-D6A14576A14A}"/>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43F9C0D-81A4-C183-97B2-7C0E56808AD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8872AAD-69B8-A476-7F4D-CA6138C3588F}"/>
              </a:ext>
            </a:extLst>
          </p:cNvPr>
          <p:cNvSpPr>
            <a:spLocks noGrp="1"/>
          </p:cNvSpPr>
          <p:nvPr>
            <p:ph type="sldNum" sz="quarter" idx="12"/>
          </p:nvPr>
        </p:nvSpPr>
        <p:spPr/>
        <p:txBody>
          <a:bodyPr/>
          <a:lstStyle/>
          <a:p>
            <a:fld id="{FF6D6B05-D7F8-7549-BA1B-B12F520ABD6E}" type="slidenum">
              <a:rPr lang="en-US" smtClean="0"/>
              <a:t>‹#›</a:t>
            </a:fld>
            <a:endParaRPr lang="en-US" dirty="0"/>
          </a:p>
        </p:txBody>
      </p:sp>
    </p:spTree>
    <p:extLst>
      <p:ext uri="{BB962C8B-B14F-4D97-AF65-F5344CB8AC3E}">
        <p14:creationId xmlns:p14="http://schemas.microsoft.com/office/powerpoint/2010/main" val="2155383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FFD2C-686A-C532-EA12-8BDAE54D98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F26C3E-4188-8CD4-DFFF-8B187136A8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5C8B28-7C46-760E-B814-30F07492D6A4}"/>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32434832-CC70-1BD7-5F0F-DC4BEABC8D2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187AD07-392E-8A3E-DCA2-368AA09E76A4}"/>
              </a:ext>
            </a:extLst>
          </p:cNvPr>
          <p:cNvSpPr>
            <a:spLocks noGrp="1"/>
          </p:cNvSpPr>
          <p:nvPr>
            <p:ph type="sldNum" sz="quarter" idx="12"/>
          </p:nvPr>
        </p:nvSpPr>
        <p:spPr/>
        <p:txBody>
          <a:bodyPr/>
          <a:lstStyle/>
          <a:p>
            <a:fld id="{6229C22B-4774-6A4F-9027-E795ED4E5985}" type="slidenum">
              <a:rPr lang="en-US" smtClean="0"/>
              <a:t>‹#›</a:t>
            </a:fld>
            <a:endParaRPr lang="en-US" dirty="0"/>
          </a:p>
        </p:txBody>
      </p:sp>
    </p:spTree>
    <p:extLst>
      <p:ext uri="{BB962C8B-B14F-4D97-AF65-F5344CB8AC3E}">
        <p14:creationId xmlns:p14="http://schemas.microsoft.com/office/powerpoint/2010/main" val="26320789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B0E70-6A48-2A86-9B3E-027742ACD6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A43BFB-3612-C7D4-D699-244F8C0A0D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534FCE-032D-8AD9-BB54-E5BD4EBAC7CE}"/>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A3823CF9-068B-00C6-34FA-6C01A5C2055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C8998C8-641E-8D23-C0E0-2D7D65CDD83B}"/>
              </a:ext>
            </a:extLst>
          </p:cNvPr>
          <p:cNvSpPr>
            <a:spLocks noGrp="1"/>
          </p:cNvSpPr>
          <p:nvPr>
            <p:ph type="sldNum" sz="quarter" idx="12"/>
          </p:nvPr>
        </p:nvSpPr>
        <p:spPr/>
        <p:txBody>
          <a:bodyPr/>
          <a:lstStyle/>
          <a:p>
            <a:fld id="{FF6D6B05-D7F8-7549-BA1B-B12F520ABD6E}" type="slidenum">
              <a:rPr lang="en-US" smtClean="0"/>
              <a:t>‹#›</a:t>
            </a:fld>
            <a:endParaRPr lang="en-US" dirty="0"/>
          </a:p>
        </p:txBody>
      </p:sp>
    </p:spTree>
    <p:extLst>
      <p:ext uri="{BB962C8B-B14F-4D97-AF65-F5344CB8AC3E}">
        <p14:creationId xmlns:p14="http://schemas.microsoft.com/office/powerpoint/2010/main" val="8823410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07662-7809-128D-001D-6B3F427523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D52822-84B6-D1E5-1884-0CAAE8852B8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853428-ABF9-0CD4-3F58-F75614C7B86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8A5D1C-8997-289E-63AC-986423BC5489}"/>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FEAD9362-728B-BEA4-1AC5-D32B240A238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C89519A-6737-45B4-EEDB-C9DA4638C85B}"/>
              </a:ext>
            </a:extLst>
          </p:cNvPr>
          <p:cNvSpPr>
            <a:spLocks noGrp="1"/>
          </p:cNvSpPr>
          <p:nvPr>
            <p:ph type="sldNum" sz="quarter" idx="12"/>
          </p:nvPr>
        </p:nvSpPr>
        <p:spPr/>
        <p:txBody>
          <a:bodyPr/>
          <a:lstStyle/>
          <a:p>
            <a:fld id="{FF6D6B05-D7F8-7549-BA1B-B12F520ABD6E}" type="slidenum">
              <a:rPr lang="en-US" smtClean="0"/>
              <a:t>‹#›</a:t>
            </a:fld>
            <a:endParaRPr lang="en-US" dirty="0"/>
          </a:p>
        </p:txBody>
      </p:sp>
    </p:spTree>
    <p:extLst>
      <p:ext uri="{BB962C8B-B14F-4D97-AF65-F5344CB8AC3E}">
        <p14:creationId xmlns:p14="http://schemas.microsoft.com/office/powerpoint/2010/main" val="42288412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5936A-AE0E-7DDA-7994-E2EFBED357F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C55C12F-A499-2153-22FB-F2575C79EB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C70A2C-ADA7-5B18-6436-1997B56DAB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BC602E7-6BD5-0FDE-7707-98381BE7AE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835CFC-8970-BF46-319B-0BE15F6615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5D6C1E7-9CD3-B73B-1570-9FE1CC7B56A4}"/>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22B646D6-2808-E55F-4C30-563867F4042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BCC4B05-C3DB-5AFA-E072-41E662B267E8}"/>
              </a:ext>
            </a:extLst>
          </p:cNvPr>
          <p:cNvSpPr>
            <a:spLocks noGrp="1"/>
          </p:cNvSpPr>
          <p:nvPr>
            <p:ph type="sldNum" sz="quarter" idx="12"/>
          </p:nvPr>
        </p:nvSpPr>
        <p:spPr/>
        <p:txBody>
          <a:bodyPr/>
          <a:lstStyle/>
          <a:p>
            <a:fld id="{FF6D6B05-D7F8-7549-BA1B-B12F520ABD6E}" type="slidenum">
              <a:rPr lang="en-US" smtClean="0"/>
              <a:t>‹#›</a:t>
            </a:fld>
            <a:endParaRPr lang="en-US" dirty="0"/>
          </a:p>
        </p:txBody>
      </p:sp>
    </p:spTree>
    <p:extLst>
      <p:ext uri="{BB962C8B-B14F-4D97-AF65-F5344CB8AC3E}">
        <p14:creationId xmlns:p14="http://schemas.microsoft.com/office/powerpoint/2010/main" val="22365541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1CBD5-F8F9-5639-F2D4-16F77BC038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4CB5FD-52B0-FA44-EDA5-121F3FF45077}"/>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DBBD8F2F-4F8A-15EA-88B9-87F33373B1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0A6DEC6-74B4-F3D8-0B60-4425DA148484}"/>
              </a:ext>
            </a:extLst>
          </p:cNvPr>
          <p:cNvSpPr>
            <a:spLocks noGrp="1"/>
          </p:cNvSpPr>
          <p:nvPr>
            <p:ph type="sldNum" sz="quarter" idx="12"/>
          </p:nvPr>
        </p:nvSpPr>
        <p:spPr/>
        <p:txBody>
          <a:bodyPr/>
          <a:lstStyle/>
          <a:p>
            <a:fld id="{FF6D6B05-D7F8-7549-BA1B-B12F520ABD6E}" type="slidenum">
              <a:rPr lang="en-US" smtClean="0"/>
              <a:t>‹#›</a:t>
            </a:fld>
            <a:endParaRPr lang="en-US" dirty="0"/>
          </a:p>
        </p:txBody>
      </p:sp>
    </p:spTree>
    <p:extLst>
      <p:ext uri="{BB962C8B-B14F-4D97-AF65-F5344CB8AC3E}">
        <p14:creationId xmlns:p14="http://schemas.microsoft.com/office/powerpoint/2010/main" val="34802647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50F08F-EEAC-DC51-E80E-2CF56C11AEC0}"/>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BC2205CA-B6B8-6BCF-CF43-164B11DAA06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8070BFA-6CC5-BACA-A293-3A002FEC7908}"/>
              </a:ext>
            </a:extLst>
          </p:cNvPr>
          <p:cNvSpPr>
            <a:spLocks noGrp="1"/>
          </p:cNvSpPr>
          <p:nvPr>
            <p:ph type="sldNum" sz="quarter" idx="12"/>
          </p:nvPr>
        </p:nvSpPr>
        <p:spPr/>
        <p:txBody>
          <a:bodyPr/>
          <a:lstStyle/>
          <a:p>
            <a:fld id="{FF6D6B05-D7F8-7549-BA1B-B12F520ABD6E}" type="slidenum">
              <a:rPr lang="en-US" smtClean="0"/>
              <a:t>‹#›</a:t>
            </a:fld>
            <a:endParaRPr lang="en-US" dirty="0"/>
          </a:p>
        </p:txBody>
      </p:sp>
    </p:spTree>
    <p:extLst>
      <p:ext uri="{BB962C8B-B14F-4D97-AF65-F5344CB8AC3E}">
        <p14:creationId xmlns:p14="http://schemas.microsoft.com/office/powerpoint/2010/main" val="20648688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8949A-3FE5-4190-3463-9E0E22C456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459ACA-B2DC-65DB-CD2E-79D3AB1805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C2B745-24DC-B3A7-4292-330536FDE0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DC3CC9-C246-F8CD-C268-B56FFAD5C465}"/>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31A21044-300C-C754-DF71-B072AD492E4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C0A09B1-714F-79D5-D400-012FF384BD61}"/>
              </a:ext>
            </a:extLst>
          </p:cNvPr>
          <p:cNvSpPr>
            <a:spLocks noGrp="1"/>
          </p:cNvSpPr>
          <p:nvPr>
            <p:ph type="sldNum" sz="quarter" idx="12"/>
          </p:nvPr>
        </p:nvSpPr>
        <p:spPr/>
        <p:txBody>
          <a:bodyPr/>
          <a:lstStyle/>
          <a:p>
            <a:fld id="{FF6D6B05-D7F8-7549-BA1B-B12F520ABD6E}" type="slidenum">
              <a:rPr lang="en-US" smtClean="0"/>
              <a:t>‹#›</a:t>
            </a:fld>
            <a:endParaRPr lang="en-US" dirty="0"/>
          </a:p>
        </p:txBody>
      </p:sp>
    </p:spTree>
    <p:extLst>
      <p:ext uri="{BB962C8B-B14F-4D97-AF65-F5344CB8AC3E}">
        <p14:creationId xmlns:p14="http://schemas.microsoft.com/office/powerpoint/2010/main" val="4891594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27724-8929-4781-A89C-7FC9871F9B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E68231F-0450-B619-C4AA-5538A5FFDA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B0E7765-7EE9-E868-84DC-2132309B8C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061F16-60F7-E8FF-A0CE-550F2988D21F}"/>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6F808542-D861-1163-988E-36AEEC3D80D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B607DE8-487C-3B1B-1600-959F38035160}"/>
              </a:ext>
            </a:extLst>
          </p:cNvPr>
          <p:cNvSpPr>
            <a:spLocks noGrp="1"/>
          </p:cNvSpPr>
          <p:nvPr>
            <p:ph type="sldNum" sz="quarter" idx="12"/>
          </p:nvPr>
        </p:nvSpPr>
        <p:spPr/>
        <p:txBody>
          <a:bodyPr/>
          <a:lstStyle/>
          <a:p>
            <a:fld id="{FF6D6B05-D7F8-7549-BA1B-B12F520ABD6E}" type="slidenum">
              <a:rPr lang="en-US" smtClean="0"/>
              <a:t>‹#›</a:t>
            </a:fld>
            <a:endParaRPr lang="en-US" dirty="0"/>
          </a:p>
        </p:txBody>
      </p:sp>
    </p:spTree>
    <p:extLst>
      <p:ext uri="{BB962C8B-B14F-4D97-AF65-F5344CB8AC3E}">
        <p14:creationId xmlns:p14="http://schemas.microsoft.com/office/powerpoint/2010/main" val="26064044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7C442-D16A-B617-6C63-A4BD79C1B7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E7CBCF5-F700-C085-3080-3B11B3B8A4B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FF6790-0913-65FA-5B18-CD51F0587BAB}"/>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506B6FD8-F417-5E43-2A87-4C121886EE6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8B9E65B-6D03-3114-AE84-AEF0CA055514}"/>
              </a:ext>
            </a:extLst>
          </p:cNvPr>
          <p:cNvSpPr>
            <a:spLocks noGrp="1"/>
          </p:cNvSpPr>
          <p:nvPr>
            <p:ph type="sldNum" sz="quarter" idx="12"/>
          </p:nvPr>
        </p:nvSpPr>
        <p:spPr/>
        <p:txBody>
          <a:bodyPr/>
          <a:lstStyle/>
          <a:p>
            <a:fld id="{FF6D6B05-D7F8-7549-BA1B-B12F520ABD6E}" type="slidenum">
              <a:rPr lang="en-US" smtClean="0"/>
              <a:t>‹#›</a:t>
            </a:fld>
            <a:endParaRPr lang="en-US" dirty="0"/>
          </a:p>
        </p:txBody>
      </p:sp>
    </p:spTree>
    <p:extLst>
      <p:ext uri="{BB962C8B-B14F-4D97-AF65-F5344CB8AC3E}">
        <p14:creationId xmlns:p14="http://schemas.microsoft.com/office/powerpoint/2010/main" val="33564591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CAC0F5-0E24-C2A1-C6D9-90CF8BA5E92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4EC938-EE68-5D1C-6EBA-871CD59C5F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D6EA9F-E0CC-30A6-7019-C0577949B49D}"/>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C7D26864-1FD5-6DF5-B2EF-DB03FC07DC7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2D39156-4CC4-87CE-B6A2-ADE700721379}"/>
              </a:ext>
            </a:extLst>
          </p:cNvPr>
          <p:cNvSpPr>
            <a:spLocks noGrp="1"/>
          </p:cNvSpPr>
          <p:nvPr>
            <p:ph type="sldNum" sz="quarter" idx="12"/>
          </p:nvPr>
        </p:nvSpPr>
        <p:spPr/>
        <p:txBody>
          <a:bodyPr/>
          <a:lstStyle/>
          <a:p>
            <a:fld id="{FF6D6B05-D7F8-7549-BA1B-B12F520ABD6E}" type="slidenum">
              <a:rPr lang="en-US" smtClean="0"/>
              <a:t>‹#›</a:t>
            </a:fld>
            <a:endParaRPr lang="en-US" dirty="0"/>
          </a:p>
        </p:txBody>
      </p:sp>
    </p:spTree>
    <p:extLst>
      <p:ext uri="{BB962C8B-B14F-4D97-AF65-F5344CB8AC3E}">
        <p14:creationId xmlns:p14="http://schemas.microsoft.com/office/powerpoint/2010/main" val="13544804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88B53-9A8E-5E69-A943-A3552ADD34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BA7144-7502-0477-34EE-92F541B53B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FD2FED-78AC-584F-244E-F3D477BA6B43}"/>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FA42EA07-AB25-3C10-DA58-1A6C7F879FD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E3CA39D-A2A9-8480-94FB-A60E63F74952}"/>
              </a:ext>
            </a:extLst>
          </p:cNvPr>
          <p:cNvSpPr>
            <a:spLocks noGrp="1"/>
          </p:cNvSpPr>
          <p:nvPr>
            <p:ph type="sldNum" sz="quarter" idx="12"/>
          </p:nvPr>
        </p:nvSpPr>
        <p:spPr/>
        <p:txBody>
          <a:bodyPr/>
          <a:lstStyle/>
          <a:p>
            <a:fld id="{6229C22B-4774-6A4F-9027-E795ED4E5985}" type="slidenum">
              <a:rPr lang="en-US" smtClean="0"/>
              <a:t>‹#›</a:t>
            </a:fld>
            <a:endParaRPr lang="en-US" dirty="0"/>
          </a:p>
        </p:txBody>
      </p:sp>
    </p:spTree>
    <p:extLst>
      <p:ext uri="{BB962C8B-B14F-4D97-AF65-F5344CB8AC3E}">
        <p14:creationId xmlns:p14="http://schemas.microsoft.com/office/powerpoint/2010/main" val="3767646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2E60F-C664-AC4E-5ABE-8AC5ADDA2B94}"/>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B6A40850-6A30-7C1A-AA4D-499CB4A49E08}"/>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9A48FD0-AA19-D16F-BBF7-C68265E276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16F705-EDC4-F8C0-5B9C-0C0C7E409580}"/>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1B69C866-3CA7-2815-5C57-F279B49E054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7BFD59E-78BF-E73B-9CA8-4C8FF9008080}"/>
              </a:ext>
            </a:extLst>
          </p:cNvPr>
          <p:cNvSpPr>
            <a:spLocks noGrp="1"/>
          </p:cNvSpPr>
          <p:nvPr>
            <p:ph type="sldNum" sz="quarter" idx="12"/>
          </p:nvPr>
        </p:nvSpPr>
        <p:spPr/>
        <p:txBody>
          <a:bodyPr/>
          <a:lstStyle>
            <a:lvl1pPr>
              <a:defRPr sz="1800"/>
            </a:lvl1pPr>
          </a:lstStyle>
          <a:p>
            <a:fld id="{6229C22B-4774-6A4F-9027-E795ED4E5985}" type="slidenum">
              <a:rPr lang="en-US" smtClean="0"/>
              <a:pPr/>
              <a:t>‹#›</a:t>
            </a:fld>
            <a:endParaRPr lang="en-US" dirty="0"/>
          </a:p>
        </p:txBody>
      </p:sp>
    </p:spTree>
    <p:extLst>
      <p:ext uri="{BB962C8B-B14F-4D97-AF65-F5344CB8AC3E}">
        <p14:creationId xmlns:p14="http://schemas.microsoft.com/office/powerpoint/2010/main" val="40999550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FFD2C-686A-C532-EA12-8BDAE54D9850}"/>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40F26C3E-4188-8CD4-DFFF-8B187136A8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5C8B28-7C46-760E-B814-30F07492D6A4}"/>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32434832-CC70-1BD7-5F0F-DC4BEABC8D2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187AD07-392E-8A3E-DCA2-368AA09E76A4}"/>
              </a:ext>
            </a:extLst>
          </p:cNvPr>
          <p:cNvSpPr>
            <a:spLocks noGrp="1"/>
          </p:cNvSpPr>
          <p:nvPr>
            <p:ph type="sldNum" sz="quarter" idx="12"/>
          </p:nvPr>
        </p:nvSpPr>
        <p:spPr/>
        <p:txBody>
          <a:bodyPr/>
          <a:lstStyle/>
          <a:p>
            <a:fld id="{6229C22B-4774-6A4F-9027-E795ED4E5985}" type="slidenum">
              <a:rPr lang="en-US" smtClean="0"/>
              <a:t>‹#›</a:t>
            </a:fld>
            <a:endParaRPr lang="en-US" dirty="0"/>
          </a:p>
        </p:txBody>
      </p:sp>
    </p:spTree>
    <p:extLst>
      <p:ext uri="{BB962C8B-B14F-4D97-AF65-F5344CB8AC3E}">
        <p14:creationId xmlns:p14="http://schemas.microsoft.com/office/powerpoint/2010/main" val="3280645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2E60F-C664-AC4E-5ABE-8AC5ADDA2B94}"/>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B6A40850-6A30-7C1A-AA4D-499CB4A49E08}"/>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9A48FD0-AA19-D16F-BBF7-C68265E276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16F705-EDC4-F8C0-5B9C-0C0C7E409580}"/>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1B69C866-3CA7-2815-5C57-F279B49E054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7BFD59E-78BF-E73B-9CA8-4C8FF9008080}"/>
              </a:ext>
            </a:extLst>
          </p:cNvPr>
          <p:cNvSpPr>
            <a:spLocks noGrp="1"/>
          </p:cNvSpPr>
          <p:nvPr>
            <p:ph type="sldNum" sz="quarter" idx="12"/>
          </p:nvPr>
        </p:nvSpPr>
        <p:spPr/>
        <p:txBody>
          <a:bodyPr/>
          <a:lstStyle/>
          <a:p>
            <a:fld id="{6229C22B-4774-6A4F-9027-E795ED4E5985}" type="slidenum">
              <a:rPr lang="en-US" smtClean="0"/>
              <a:t>‹#›</a:t>
            </a:fld>
            <a:endParaRPr lang="en-US" dirty="0"/>
          </a:p>
        </p:txBody>
      </p:sp>
    </p:spTree>
    <p:extLst>
      <p:ext uri="{BB962C8B-B14F-4D97-AF65-F5344CB8AC3E}">
        <p14:creationId xmlns:p14="http://schemas.microsoft.com/office/powerpoint/2010/main" val="5934177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335C2-DF30-31A9-EAFE-DD82EF01B7F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9E00D8-C6C0-14E9-D983-117F0217F9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BDA96F-BD42-9B4C-626E-70392DECC2F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FCE10FB-D222-5180-B0AF-CB11DB8A0C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103632-2662-2390-6641-351B601D60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EEBA49F-75B3-B1E5-ECAB-7AEBECE284C1}"/>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6ADA6DEB-6249-B3CD-825C-41148960A21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6430613-1D4E-5772-87D3-0CB2F8E6144A}"/>
              </a:ext>
            </a:extLst>
          </p:cNvPr>
          <p:cNvSpPr>
            <a:spLocks noGrp="1"/>
          </p:cNvSpPr>
          <p:nvPr>
            <p:ph type="sldNum" sz="quarter" idx="12"/>
          </p:nvPr>
        </p:nvSpPr>
        <p:spPr/>
        <p:txBody>
          <a:bodyPr/>
          <a:lstStyle/>
          <a:p>
            <a:fld id="{6229C22B-4774-6A4F-9027-E795ED4E5985}" type="slidenum">
              <a:rPr lang="en-US" smtClean="0"/>
              <a:t>‹#›</a:t>
            </a:fld>
            <a:endParaRPr lang="en-US" dirty="0"/>
          </a:p>
        </p:txBody>
      </p:sp>
    </p:spTree>
    <p:extLst>
      <p:ext uri="{BB962C8B-B14F-4D97-AF65-F5344CB8AC3E}">
        <p14:creationId xmlns:p14="http://schemas.microsoft.com/office/powerpoint/2010/main" val="15082044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8629A-11DB-3028-0F59-06C28DBF65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977B2F-C0D4-2470-DF9F-07504D75F86D}"/>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E5A37D48-40EB-B506-4587-E11FDD4F6E8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198C4C4-8759-D86C-D491-193EA6AD749C}"/>
              </a:ext>
            </a:extLst>
          </p:cNvPr>
          <p:cNvSpPr>
            <a:spLocks noGrp="1"/>
          </p:cNvSpPr>
          <p:nvPr>
            <p:ph type="sldNum" sz="quarter" idx="12"/>
          </p:nvPr>
        </p:nvSpPr>
        <p:spPr/>
        <p:txBody>
          <a:bodyPr/>
          <a:lstStyle/>
          <a:p>
            <a:fld id="{6229C22B-4774-6A4F-9027-E795ED4E5985}" type="slidenum">
              <a:rPr lang="en-US" smtClean="0"/>
              <a:t>‹#›</a:t>
            </a:fld>
            <a:endParaRPr lang="en-US" dirty="0"/>
          </a:p>
        </p:txBody>
      </p:sp>
    </p:spTree>
    <p:extLst>
      <p:ext uri="{BB962C8B-B14F-4D97-AF65-F5344CB8AC3E}">
        <p14:creationId xmlns:p14="http://schemas.microsoft.com/office/powerpoint/2010/main" val="2675921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2AB459D-2B08-FD35-59FB-06A6B8CD146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575F433-021C-5C45-AC9B-24E947F6D918}"/>
              </a:ext>
            </a:extLst>
          </p:cNvPr>
          <p:cNvSpPr>
            <a:spLocks noGrp="1"/>
          </p:cNvSpPr>
          <p:nvPr>
            <p:ph type="sldNum" sz="quarter" idx="12"/>
          </p:nvPr>
        </p:nvSpPr>
        <p:spPr/>
        <p:txBody>
          <a:bodyPr/>
          <a:lstStyle/>
          <a:p>
            <a:fld id="{6229C22B-4774-6A4F-9027-E795ED4E5985}" type="slidenum">
              <a:rPr lang="en-US" smtClean="0"/>
              <a:t>‹#›</a:t>
            </a:fld>
            <a:endParaRPr lang="en-US" dirty="0"/>
          </a:p>
        </p:txBody>
      </p:sp>
    </p:spTree>
    <p:extLst>
      <p:ext uri="{BB962C8B-B14F-4D97-AF65-F5344CB8AC3E}">
        <p14:creationId xmlns:p14="http://schemas.microsoft.com/office/powerpoint/2010/main" val="32018462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2AB459D-2B08-FD35-59FB-06A6B8CD146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575F433-021C-5C45-AC9B-24E947F6D918}"/>
              </a:ext>
            </a:extLst>
          </p:cNvPr>
          <p:cNvSpPr>
            <a:spLocks noGrp="1"/>
          </p:cNvSpPr>
          <p:nvPr>
            <p:ph type="sldNum" sz="quarter" idx="12"/>
          </p:nvPr>
        </p:nvSpPr>
        <p:spPr/>
        <p:txBody>
          <a:bodyPr/>
          <a:lstStyle/>
          <a:p>
            <a:fld id="{6229C22B-4774-6A4F-9027-E795ED4E5985}" type="slidenum">
              <a:rPr lang="en-US" smtClean="0"/>
              <a:t>‹#›</a:t>
            </a:fld>
            <a:endParaRPr lang="en-US" dirty="0"/>
          </a:p>
        </p:txBody>
      </p:sp>
    </p:spTree>
    <p:extLst>
      <p:ext uri="{BB962C8B-B14F-4D97-AF65-F5344CB8AC3E}">
        <p14:creationId xmlns:p14="http://schemas.microsoft.com/office/powerpoint/2010/main" val="31687308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4E0D4-8248-C5D7-E76B-6E2F27D5C4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9E94400-0DD2-1260-89CE-F34833A509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511042-2D89-E138-75F9-1A7B7C07F9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C8EEF4-2680-1273-CB62-9E463BDFBBF8}"/>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836F4F31-80AE-E40C-A08E-68890B4D7B6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241EF6D-9E6C-51CE-477A-81174CB727B6}"/>
              </a:ext>
            </a:extLst>
          </p:cNvPr>
          <p:cNvSpPr>
            <a:spLocks noGrp="1"/>
          </p:cNvSpPr>
          <p:nvPr>
            <p:ph type="sldNum" sz="quarter" idx="12"/>
          </p:nvPr>
        </p:nvSpPr>
        <p:spPr/>
        <p:txBody>
          <a:bodyPr/>
          <a:lstStyle/>
          <a:p>
            <a:fld id="{6229C22B-4774-6A4F-9027-E795ED4E5985}" type="slidenum">
              <a:rPr lang="en-US" smtClean="0"/>
              <a:t>‹#›</a:t>
            </a:fld>
            <a:endParaRPr lang="en-US" dirty="0"/>
          </a:p>
        </p:txBody>
      </p:sp>
    </p:spTree>
    <p:extLst>
      <p:ext uri="{BB962C8B-B14F-4D97-AF65-F5344CB8AC3E}">
        <p14:creationId xmlns:p14="http://schemas.microsoft.com/office/powerpoint/2010/main" val="3197636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CD691-27E6-62D4-E464-43642F6AB9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D26310-40FF-3D55-FFCD-7B8E01438E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1F560D29-8914-88D0-3DD0-4EA1246196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1BE8DA-352A-FB39-CEC6-182B968265F9}"/>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2AAEBF3E-6CDC-4CE6-9140-796811C3F1C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28B1C90-0A56-2E2C-808A-C33426F6CA9F}"/>
              </a:ext>
            </a:extLst>
          </p:cNvPr>
          <p:cNvSpPr>
            <a:spLocks noGrp="1"/>
          </p:cNvSpPr>
          <p:nvPr>
            <p:ph type="sldNum" sz="quarter" idx="12"/>
          </p:nvPr>
        </p:nvSpPr>
        <p:spPr/>
        <p:txBody>
          <a:bodyPr/>
          <a:lstStyle/>
          <a:p>
            <a:fld id="{6229C22B-4774-6A4F-9027-E795ED4E5985}" type="slidenum">
              <a:rPr lang="en-US" smtClean="0"/>
              <a:t>‹#›</a:t>
            </a:fld>
            <a:endParaRPr lang="en-US" dirty="0"/>
          </a:p>
        </p:txBody>
      </p:sp>
    </p:spTree>
    <p:extLst>
      <p:ext uri="{BB962C8B-B14F-4D97-AF65-F5344CB8AC3E}">
        <p14:creationId xmlns:p14="http://schemas.microsoft.com/office/powerpoint/2010/main" val="30417544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16ACA-7EE7-E244-275F-AE01E2BB342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74F9DF4-7D0C-49CD-66D9-4939B266FE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ED9D03-78E8-B37B-CEC6-917139E68D28}"/>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90335301-1C49-4A8C-B273-04FE7AEED9D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41DF9F5-91FF-B559-8CDB-253761236FFB}"/>
              </a:ext>
            </a:extLst>
          </p:cNvPr>
          <p:cNvSpPr>
            <a:spLocks noGrp="1"/>
          </p:cNvSpPr>
          <p:nvPr>
            <p:ph type="sldNum" sz="quarter" idx="12"/>
          </p:nvPr>
        </p:nvSpPr>
        <p:spPr/>
        <p:txBody>
          <a:bodyPr/>
          <a:lstStyle/>
          <a:p>
            <a:fld id="{6229C22B-4774-6A4F-9027-E795ED4E5985}" type="slidenum">
              <a:rPr lang="en-US" smtClean="0"/>
              <a:t>‹#›</a:t>
            </a:fld>
            <a:endParaRPr lang="en-US" dirty="0"/>
          </a:p>
        </p:txBody>
      </p:sp>
    </p:spTree>
    <p:extLst>
      <p:ext uri="{BB962C8B-B14F-4D97-AF65-F5344CB8AC3E}">
        <p14:creationId xmlns:p14="http://schemas.microsoft.com/office/powerpoint/2010/main" val="36126837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BB94F9-9FC4-9469-2AFA-BCAAB52D4B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887E00-1D50-4B6D-668E-94E8E8B65B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5D160B-392A-C77C-96C0-56750868D912}"/>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E7B9DDF5-70BC-F26F-ABF7-CFEC71B1D46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D7132DD-9027-AFBC-ADA7-DF906C649CC2}"/>
              </a:ext>
            </a:extLst>
          </p:cNvPr>
          <p:cNvSpPr>
            <a:spLocks noGrp="1"/>
          </p:cNvSpPr>
          <p:nvPr>
            <p:ph type="sldNum" sz="quarter" idx="12"/>
          </p:nvPr>
        </p:nvSpPr>
        <p:spPr/>
        <p:txBody>
          <a:bodyPr/>
          <a:lstStyle/>
          <a:p>
            <a:fld id="{6229C22B-4774-6A4F-9027-E795ED4E5985}" type="slidenum">
              <a:rPr lang="en-US" smtClean="0"/>
              <a:t>‹#›</a:t>
            </a:fld>
            <a:endParaRPr lang="en-US" dirty="0"/>
          </a:p>
        </p:txBody>
      </p:sp>
    </p:spTree>
    <p:extLst>
      <p:ext uri="{BB962C8B-B14F-4D97-AF65-F5344CB8AC3E}">
        <p14:creationId xmlns:p14="http://schemas.microsoft.com/office/powerpoint/2010/main" val="1810640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335C2-DF30-31A9-EAFE-DD82EF01B7F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9E00D8-C6C0-14E9-D983-117F0217F9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BDA96F-BD42-9B4C-626E-70392DECC2F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FCE10FB-D222-5180-B0AF-CB11DB8A0C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103632-2662-2390-6641-351B601D60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EEBA49F-75B3-B1E5-ECAB-7AEBECE284C1}"/>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6ADA6DEB-6249-B3CD-825C-41148960A21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6430613-1D4E-5772-87D3-0CB2F8E6144A}"/>
              </a:ext>
            </a:extLst>
          </p:cNvPr>
          <p:cNvSpPr>
            <a:spLocks noGrp="1"/>
          </p:cNvSpPr>
          <p:nvPr>
            <p:ph type="sldNum" sz="quarter" idx="12"/>
          </p:nvPr>
        </p:nvSpPr>
        <p:spPr/>
        <p:txBody>
          <a:bodyPr/>
          <a:lstStyle/>
          <a:p>
            <a:fld id="{6229C22B-4774-6A4F-9027-E795ED4E5985}" type="slidenum">
              <a:rPr lang="en-US" smtClean="0"/>
              <a:t>‹#›</a:t>
            </a:fld>
            <a:endParaRPr lang="en-US" dirty="0"/>
          </a:p>
        </p:txBody>
      </p:sp>
    </p:spTree>
    <p:extLst>
      <p:ext uri="{BB962C8B-B14F-4D97-AF65-F5344CB8AC3E}">
        <p14:creationId xmlns:p14="http://schemas.microsoft.com/office/powerpoint/2010/main" val="31586342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Blank">
    <p:bg>
      <p:bgPr>
        <a:solidFill>
          <a:srgbClr val="2267A3"/>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2AB459D-2B08-FD35-59FB-06A6B8CD146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575F433-021C-5C45-AC9B-24E947F6D918}"/>
              </a:ext>
            </a:extLst>
          </p:cNvPr>
          <p:cNvSpPr>
            <a:spLocks noGrp="1"/>
          </p:cNvSpPr>
          <p:nvPr>
            <p:ph type="sldNum" sz="quarter" idx="12"/>
          </p:nvPr>
        </p:nvSpPr>
        <p:spPr/>
        <p:txBody>
          <a:bodyPr/>
          <a:lstStyle/>
          <a:p>
            <a:fld id="{6229C22B-4774-6A4F-9027-E795ED4E5985}" type="slidenum">
              <a:rPr lang="en-US" smtClean="0"/>
              <a:t>‹#›</a:t>
            </a:fld>
            <a:endParaRPr lang="en-US" dirty="0"/>
          </a:p>
        </p:txBody>
      </p:sp>
      <p:pic>
        <p:nvPicPr>
          <p:cNvPr id="5" name="Picture 4">
            <a:extLst>
              <a:ext uri="{FF2B5EF4-FFF2-40B4-BE49-F238E27FC236}">
                <a16:creationId xmlns:a16="http://schemas.microsoft.com/office/drawing/2014/main" id="{1BFB69D9-EFB2-3C4C-0E6D-1A36BEFB0ACD}"/>
              </a:ext>
            </a:extLst>
          </p:cNvPr>
          <p:cNvPicPr>
            <a:picLocks noChangeAspect="1"/>
          </p:cNvPicPr>
          <p:nvPr userDrawn="1"/>
        </p:nvPicPr>
        <p:blipFill>
          <a:blip r:embed="rId2"/>
          <a:stretch>
            <a:fillRect/>
          </a:stretch>
        </p:blipFill>
        <p:spPr>
          <a:xfrm>
            <a:off x="5114898" y="4583989"/>
            <a:ext cx="1962204" cy="1962204"/>
          </a:xfrm>
          <a:prstGeom prst="rect">
            <a:avLst/>
          </a:prstGeom>
        </p:spPr>
      </p:pic>
      <p:sp>
        <p:nvSpPr>
          <p:cNvPr id="6" name="Oval 5">
            <a:extLst>
              <a:ext uri="{FF2B5EF4-FFF2-40B4-BE49-F238E27FC236}">
                <a16:creationId xmlns:a16="http://schemas.microsoft.com/office/drawing/2014/main" id="{E13E9958-3D4B-2906-CA82-4438195E7339}"/>
              </a:ext>
            </a:extLst>
          </p:cNvPr>
          <p:cNvSpPr/>
          <p:nvPr userDrawn="1"/>
        </p:nvSpPr>
        <p:spPr>
          <a:xfrm>
            <a:off x="3068855" y="235607"/>
            <a:ext cx="6359090" cy="6386786"/>
          </a:xfrm>
          <a:prstGeom prst="ellipse">
            <a:avLst/>
          </a:prstGeom>
          <a:gradFill flip="none" rotWithShape="1">
            <a:gsLst>
              <a:gs pos="0">
                <a:schemeClr val="tx1"/>
              </a:gs>
              <a:gs pos="97000">
                <a:schemeClr val="accent5">
                  <a:lumMod val="40000"/>
                  <a:lumOff val="60000"/>
                </a:schemeClr>
              </a:gs>
              <a:gs pos="95000">
                <a:schemeClr val="accent5">
                  <a:lumMod val="20000"/>
                  <a:lumOff val="80000"/>
                </a:schemeClr>
              </a:gs>
              <a:gs pos="81000">
                <a:schemeClr val="tx1"/>
              </a:gs>
            </a:gsLst>
            <a:path path="shap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3372E85-9860-5AB3-D99F-9F6C2DF55850}"/>
              </a:ext>
            </a:extLst>
          </p:cNvPr>
          <p:cNvPicPr>
            <a:picLocks noChangeAspect="1"/>
          </p:cNvPicPr>
          <p:nvPr userDrawn="1"/>
        </p:nvPicPr>
        <p:blipFill>
          <a:blip r:embed="rId2"/>
          <a:stretch>
            <a:fillRect/>
          </a:stretch>
        </p:blipFill>
        <p:spPr>
          <a:xfrm>
            <a:off x="5267298" y="4736389"/>
            <a:ext cx="1962204" cy="1962204"/>
          </a:xfrm>
          <a:prstGeom prst="rect">
            <a:avLst/>
          </a:prstGeom>
        </p:spPr>
      </p:pic>
      <p:sp>
        <p:nvSpPr>
          <p:cNvPr id="9" name="Title 1">
            <a:extLst>
              <a:ext uri="{FF2B5EF4-FFF2-40B4-BE49-F238E27FC236}">
                <a16:creationId xmlns:a16="http://schemas.microsoft.com/office/drawing/2014/main" id="{52477400-9934-C2F3-5612-9D51B22BF6AD}"/>
              </a:ext>
            </a:extLst>
          </p:cNvPr>
          <p:cNvSpPr>
            <a:spLocks noGrp="1"/>
          </p:cNvSpPr>
          <p:nvPr>
            <p:ph type="title"/>
          </p:nvPr>
        </p:nvSpPr>
        <p:spPr>
          <a:xfrm>
            <a:off x="3766185" y="1987616"/>
            <a:ext cx="4915801" cy="1600200"/>
          </a:xfrm>
        </p:spPr>
        <p:txBody>
          <a:bodyPr anchor="b"/>
          <a:lstStyle>
            <a:lvl1pPr>
              <a:defRPr sz="3200" baseline="0">
                <a:latin typeface="Calibri" panose="020F0502020204030204" pitchFamily="34" charset="0"/>
              </a:defRPr>
            </a:lvl1pPr>
          </a:lstStyle>
          <a:p>
            <a:r>
              <a:rPr lang="en-US" dirty="0"/>
              <a:t>Click to edit Master title style</a:t>
            </a:r>
          </a:p>
        </p:txBody>
      </p:sp>
    </p:spTree>
    <p:extLst>
      <p:ext uri="{BB962C8B-B14F-4D97-AF65-F5344CB8AC3E}">
        <p14:creationId xmlns:p14="http://schemas.microsoft.com/office/powerpoint/2010/main" val="4082133385"/>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8629A-11DB-3028-0F59-06C28DBF65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977B2F-C0D4-2470-DF9F-07504D75F86D}"/>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E5A37D48-40EB-B506-4587-E11FDD4F6E8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198C4C4-8759-D86C-D491-193EA6AD749C}"/>
              </a:ext>
            </a:extLst>
          </p:cNvPr>
          <p:cNvSpPr>
            <a:spLocks noGrp="1"/>
          </p:cNvSpPr>
          <p:nvPr>
            <p:ph type="sldNum" sz="quarter" idx="12"/>
          </p:nvPr>
        </p:nvSpPr>
        <p:spPr/>
        <p:txBody>
          <a:bodyPr/>
          <a:lstStyle/>
          <a:p>
            <a:fld id="{6229C22B-4774-6A4F-9027-E795ED4E5985}" type="slidenum">
              <a:rPr lang="en-US" smtClean="0"/>
              <a:t>‹#›</a:t>
            </a:fld>
            <a:endParaRPr lang="en-US" dirty="0"/>
          </a:p>
        </p:txBody>
      </p:sp>
    </p:spTree>
    <p:extLst>
      <p:ext uri="{BB962C8B-B14F-4D97-AF65-F5344CB8AC3E}">
        <p14:creationId xmlns:p14="http://schemas.microsoft.com/office/powerpoint/2010/main" val="2017700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2267A3"/>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2AB459D-2B08-FD35-59FB-06A6B8CD146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575F433-021C-5C45-AC9B-24E947F6D918}"/>
              </a:ext>
            </a:extLst>
          </p:cNvPr>
          <p:cNvSpPr>
            <a:spLocks noGrp="1"/>
          </p:cNvSpPr>
          <p:nvPr>
            <p:ph type="sldNum" sz="quarter" idx="12"/>
          </p:nvPr>
        </p:nvSpPr>
        <p:spPr/>
        <p:txBody>
          <a:bodyPr/>
          <a:lstStyle/>
          <a:p>
            <a:fld id="{6229C22B-4774-6A4F-9027-E795ED4E5985}" type="slidenum">
              <a:rPr lang="en-US" smtClean="0"/>
              <a:t>‹#›</a:t>
            </a:fld>
            <a:endParaRPr lang="en-US" dirty="0"/>
          </a:p>
        </p:txBody>
      </p:sp>
      <p:pic>
        <p:nvPicPr>
          <p:cNvPr id="5" name="Picture 4">
            <a:extLst>
              <a:ext uri="{FF2B5EF4-FFF2-40B4-BE49-F238E27FC236}">
                <a16:creationId xmlns:a16="http://schemas.microsoft.com/office/drawing/2014/main" id="{1BFB69D9-EFB2-3C4C-0E6D-1A36BEFB0ACD}"/>
              </a:ext>
            </a:extLst>
          </p:cNvPr>
          <p:cNvPicPr>
            <a:picLocks noChangeAspect="1"/>
          </p:cNvPicPr>
          <p:nvPr userDrawn="1"/>
        </p:nvPicPr>
        <p:blipFill>
          <a:blip r:embed="rId2"/>
          <a:stretch>
            <a:fillRect/>
          </a:stretch>
        </p:blipFill>
        <p:spPr>
          <a:xfrm>
            <a:off x="5114898" y="4583989"/>
            <a:ext cx="1962204" cy="1962204"/>
          </a:xfrm>
          <a:prstGeom prst="rect">
            <a:avLst/>
          </a:prstGeom>
        </p:spPr>
      </p:pic>
      <p:sp>
        <p:nvSpPr>
          <p:cNvPr id="6" name="Oval 5">
            <a:extLst>
              <a:ext uri="{FF2B5EF4-FFF2-40B4-BE49-F238E27FC236}">
                <a16:creationId xmlns:a16="http://schemas.microsoft.com/office/drawing/2014/main" id="{E13E9958-3D4B-2906-CA82-4438195E7339}"/>
              </a:ext>
            </a:extLst>
          </p:cNvPr>
          <p:cNvSpPr/>
          <p:nvPr userDrawn="1"/>
        </p:nvSpPr>
        <p:spPr>
          <a:xfrm>
            <a:off x="3068855" y="235607"/>
            <a:ext cx="6359090" cy="6386786"/>
          </a:xfrm>
          <a:prstGeom prst="ellipse">
            <a:avLst/>
          </a:prstGeom>
          <a:gradFill flip="none" rotWithShape="1">
            <a:gsLst>
              <a:gs pos="0">
                <a:schemeClr val="tx1"/>
              </a:gs>
              <a:gs pos="97000">
                <a:schemeClr val="accent5">
                  <a:lumMod val="40000"/>
                  <a:lumOff val="60000"/>
                </a:schemeClr>
              </a:gs>
              <a:gs pos="95000">
                <a:schemeClr val="accent5">
                  <a:lumMod val="20000"/>
                  <a:lumOff val="80000"/>
                </a:schemeClr>
              </a:gs>
              <a:gs pos="81000">
                <a:schemeClr val="tx1"/>
              </a:gs>
            </a:gsLst>
            <a:path path="shap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3372E85-9860-5AB3-D99F-9F6C2DF55850}"/>
              </a:ext>
            </a:extLst>
          </p:cNvPr>
          <p:cNvPicPr>
            <a:picLocks noChangeAspect="1"/>
          </p:cNvPicPr>
          <p:nvPr userDrawn="1"/>
        </p:nvPicPr>
        <p:blipFill>
          <a:blip r:embed="rId2"/>
          <a:stretch>
            <a:fillRect/>
          </a:stretch>
        </p:blipFill>
        <p:spPr>
          <a:xfrm>
            <a:off x="5267298" y="4736389"/>
            <a:ext cx="1962204" cy="1962204"/>
          </a:xfrm>
          <a:prstGeom prst="rect">
            <a:avLst/>
          </a:prstGeom>
        </p:spPr>
      </p:pic>
      <p:sp>
        <p:nvSpPr>
          <p:cNvPr id="9" name="Title 1">
            <a:extLst>
              <a:ext uri="{FF2B5EF4-FFF2-40B4-BE49-F238E27FC236}">
                <a16:creationId xmlns:a16="http://schemas.microsoft.com/office/drawing/2014/main" id="{52477400-9934-C2F3-5612-9D51B22BF6AD}"/>
              </a:ext>
            </a:extLst>
          </p:cNvPr>
          <p:cNvSpPr>
            <a:spLocks noGrp="1"/>
          </p:cNvSpPr>
          <p:nvPr>
            <p:ph type="title"/>
          </p:nvPr>
        </p:nvSpPr>
        <p:spPr>
          <a:xfrm>
            <a:off x="3766185" y="1987616"/>
            <a:ext cx="4915801" cy="1600200"/>
          </a:xfrm>
        </p:spPr>
        <p:txBody>
          <a:bodyPr anchor="b"/>
          <a:lstStyle>
            <a:lvl1pPr>
              <a:defRPr sz="3200" baseline="0">
                <a:latin typeface="Calibri" panose="020F0502020204030204" pitchFamily="34" charset="0"/>
              </a:defRPr>
            </a:lvl1pPr>
          </a:lstStyle>
          <a:p>
            <a:r>
              <a:rPr lang="en-US" dirty="0"/>
              <a:t>Click to edit Master title style</a:t>
            </a:r>
          </a:p>
        </p:txBody>
      </p:sp>
    </p:spTree>
    <p:extLst>
      <p:ext uri="{BB962C8B-B14F-4D97-AF65-F5344CB8AC3E}">
        <p14:creationId xmlns:p14="http://schemas.microsoft.com/office/powerpoint/2010/main" val="1447877537"/>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Blank">
    <p:bg>
      <p:bgPr>
        <a:solidFill>
          <a:srgbClr val="D1ECF5"/>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2AB459D-2B08-FD35-59FB-06A6B8CD146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575F433-021C-5C45-AC9B-24E947F6D918}"/>
              </a:ext>
            </a:extLst>
          </p:cNvPr>
          <p:cNvSpPr>
            <a:spLocks noGrp="1"/>
          </p:cNvSpPr>
          <p:nvPr>
            <p:ph type="sldNum" sz="quarter" idx="12"/>
          </p:nvPr>
        </p:nvSpPr>
        <p:spPr/>
        <p:txBody>
          <a:bodyPr/>
          <a:lstStyle/>
          <a:p>
            <a:fld id="{6229C22B-4774-6A4F-9027-E795ED4E5985}" type="slidenum">
              <a:rPr lang="en-US" smtClean="0"/>
              <a:t>‹#›</a:t>
            </a:fld>
            <a:endParaRPr lang="en-US" dirty="0"/>
          </a:p>
        </p:txBody>
      </p:sp>
      <p:pic>
        <p:nvPicPr>
          <p:cNvPr id="5" name="Picture 4">
            <a:extLst>
              <a:ext uri="{FF2B5EF4-FFF2-40B4-BE49-F238E27FC236}">
                <a16:creationId xmlns:a16="http://schemas.microsoft.com/office/drawing/2014/main" id="{1BFB69D9-EFB2-3C4C-0E6D-1A36BEFB0ACD}"/>
              </a:ext>
            </a:extLst>
          </p:cNvPr>
          <p:cNvPicPr>
            <a:picLocks noChangeAspect="1"/>
          </p:cNvPicPr>
          <p:nvPr userDrawn="1"/>
        </p:nvPicPr>
        <p:blipFill>
          <a:blip r:embed="rId2"/>
          <a:stretch>
            <a:fillRect/>
          </a:stretch>
        </p:blipFill>
        <p:spPr>
          <a:xfrm>
            <a:off x="5114898" y="4583989"/>
            <a:ext cx="1962204" cy="1962204"/>
          </a:xfrm>
          <a:prstGeom prst="rect">
            <a:avLst/>
          </a:prstGeom>
        </p:spPr>
      </p:pic>
      <p:sp>
        <p:nvSpPr>
          <p:cNvPr id="6" name="Oval 5">
            <a:extLst>
              <a:ext uri="{FF2B5EF4-FFF2-40B4-BE49-F238E27FC236}">
                <a16:creationId xmlns:a16="http://schemas.microsoft.com/office/drawing/2014/main" id="{E13E9958-3D4B-2906-CA82-4438195E7339}"/>
              </a:ext>
            </a:extLst>
          </p:cNvPr>
          <p:cNvSpPr/>
          <p:nvPr userDrawn="1"/>
        </p:nvSpPr>
        <p:spPr>
          <a:xfrm>
            <a:off x="3068855" y="235607"/>
            <a:ext cx="6359090" cy="6386786"/>
          </a:xfrm>
          <a:prstGeom prst="ellipse">
            <a:avLst/>
          </a:prstGeom>
          <a:gradFill flip="none" rotWithShape="1">
            <a:gsLst>
              <a:gs pos="0">
                <a:schemeClr val="tx1"/>
              </a:gs>
              <a:gs pos="97000">
                <a:srgbClr val="FFC000"/>
              </a:gs>
              <a:gs pos="95000">
                <a:schemeClr val="accent4">
                  <a:lumMod val="20000"/>
                  <a:lumOff val="80000"/>
                </a:schemeClr>
              </a:gs>
              <a:gs pos="80000">
                <a:schemeClr val="tx1"/>
              </a:gs>
            </a:gsLst>
            <a:path path="shap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3372E85-9860-5AB3-D99F-9F6C2DF55850}"/>
              </a:ext>
            </a:extLst>
          </p:cNvPr>
          <p:cNvPicPr>
            <a:picLocks noChangeAspect="1"/>
          </p:cNvPicPr>
          <p:nvPr userDrawn="1"/>
        </p:nvPicPr>
        <p:blipFill>
          <a:blip r:embed="rId2"/>
          <a:stretch>
            <a:fillRect/>
          </a:stretch>
        </p:blipFill>
        <p:spPr>
          <a:xfrm>
            <a:off x="5267298" y="4709730"/>
            <a:ext cx="1962204" cy="1962204"/>
          </a:xfrm>
          <a:prstGeom prst="rect">
            <a:avLst/>
          </a:prstGeom>
        </p:spPr>
      </p:pic>
      <p:sp>
        <p:nvSpPr>
          <p:cNvPr id="9" name="Title 1">
            <a:extLst>
              <a:ext uri="{FF2B5EF4-FFF2-40B4-BE49-F238E27FC236}">
                <a16:creationId xmlns:a16="http://schemas.microsoft.com/office/drawing/2014/main" id="{52477400-9934-C2F3-5612-9D51B22BF6AD}"/>
              </a:ext>
            </a:extLst>
          </p:cNvPr>
          <p:cNvSpPr>
            <a:spLocks noGrp="1"/>
          </p:cNvSpPr>
          <p:nvPr>
            <p:ph type="title"/>
          </p:nvPr>
        </p:nvSpPr>
        <p:spPr>
          <a:xfrm>
            <a:off x="3766185" y="1987616"/>
            <a:ext cx="4915801" cy="1600200"/>
          </a:xfrm>
        </p:spPr>
        <p:txBody>
          <a:bodyPr anchor="b"/>
          <a:lstStyle>
            <a:lvl1pPr>
              <a:defRPr sz="3200" baseline="0">
                <a:latin typeface="Calibri" panose="020F0502020204030204" pitchFamily="34" charset="0"/>
              </a:defRPr>
            </a:lvl1pPr>
          </a:lstStyle>
          <a:p>
            <a:r>
              <a:rPr lang="en-US" dirty="0"/>
              <a:t>Click to edit Master title style</a:t>
            </a:r>
          </a:p>
        </p:txBody>
      </p:sp>
    </p:spTree>
    <p:extLst>
      <p:ext uri="{BB962C8B-B14F-4D97-AF65-F5344CB8AC3E}">
        <p14:creationId xmlns:p14="http://schemas.microsoft.com/office/powerpoint/2010/main" val="144691929"/>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Blank">
    <p:bg>
      <p:bgPr>
        <a:solidFill>
          <a:srgbClr val="D1ECF5"/>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2AB459D-2B08-FD35-59FB-06A6B8CD146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575F433-021C-5C45-AC9B-24E947F6D918}"/>
              </a:ext>
            </a:extLst>
          </p:cNvPr>
          <p:cNvSpPr>
            <a:spLocks noGrp="1"/>
          </p:cNvSpPr>
          <p:nvPr>
            <p:ph type="sldNum" sz="quarter" idx="12"/>
          </p:nvPr>
        </p:nvSpPr>
        <p:spPr/>
        <p:txBody>
          <a:bodyPr/>
          <a:lstStyle/>
          <a:p>
            <a:fld id="{6229C22B-4774-6A4F-9027-E795ED4E5985}" type="slidenum">
              <a:rPr lang="en-US" smtClean="0"/>
              <a:t>‹#›</a:t>
            </a:fld>
            <a:endParaRPr lang="en-US" dirty="0"/>
          </a:p>
        </p:txBody>
      </p:sp>
      <p:pic>
        <p:nvPicPr>
          <p:cNvPr id="5" name="Picture 4">
            <a:extLst>
              <a:ext uri="{FF2B5EF4-FFF2-40B4-BE49-F238E27FC236}">
                <a16:creationId xmlns:a16="http://schemas.microsoft.com/office/drawing/2014/main" id="{1BFB69D9-EFB2-3C4C-0E6D-1A36BEFB0ACD}"/>
              </a:ext>
            </a:extLst>
          </p:cNvPr>
          <p:cNvPicPr>
            <a:picLocks noChangeAspect="1"/>
          </p:cNvPicPr>
          <p:nvPr userDrawn="1"/>
        </p:nvPicPr>
        <p:blipFill>
          <a:blip r:embed="rId2"/>
          <a:stretch>
            <a:fillRect/>
          </a:stretch>
        </p:blipFill>
        <p:spPr>
          <a:xfrm>
            <a:off x="5114898" y="4583989"/>
            <a:ext cx="1962204" cy="1962204"/>
          </a:xfrm>
          <a:prstGeom prst="rect">
            <a:avLst/>
          </a:prstGeom>
        </p:spPr>
      </p:pic>
      <p:sp>
        <p:nvSpPr>
          <p:cNvPr id="6" name="Oval 5">
            <a:extLst>
              <a:ext uri="{FF2B5EF4-FFF2-40B4-BE49-F238E27FC236}">
                <a16:creationId xmlns:a16="http://schemas.microsoft.com/office/drawing/2014/main" id="{E13E9958-3D4B-2906-CA82-4438195E7339}"/>
              </a:ext>
            </a:extLst>
          </p:cNvPr>
          <p:cNvSpPr/>
          <p:nvPr userDrawn="1"/>
        </p:nvSpPr>
        <p:spPr>
          <a:xfrm>
            <a:off x="2903622" y="3345519"/>
            <a:ext cx="6359090" cy="6386786"/>
          </a:xfrm>
          <a:prstGeom prst="ellipse">
            <a:avLst/>
          </a:prstGeom>
          <a:gradFill flip="none" rotWithShape="1">
            <a:gsLst>
              <a:gs pos="0">
                <a:schemeClr val="tx1"/>
              </a:gs>
              <a:gs pos="97000">
                <a:srgbClr val="FFC000"/>
              </a:gs>
              <a:gs pos="95000">
                <a:schemeClr val="accent4">
                  <a:lumMod val="20000"/>
                  <a:lumOff val="80000"/>
                </a:schemeClr>
              </a:gs>
              <a:gs pos="80000">
                <a:schemeClr val="tx1"/>
              </a:gs>
            </a:gsLst>
            <a:path path="shap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52477400-9934-C2F3-5612-9D51B22BF6AD}"/>
              </a:ext>
            </a:extLst>
          </p:cNvPr>
          <p:cNvSpPr>
            <a:spLocks noGrp="1"/>
          </p:cNvSpPr>
          <p:nvPr>
            <p:ph type="title"/>
          </p:nvPr>
        </p:nvSpPr>
        <p:spPr>
          <a:xfrm>
            <a:off x="3243715" y="4583989"/>
            <a:ext cx="5678904" cy="1600200"/>
          </a:xfrm>
        </p:spPr>
        <p:txBody>
          <a:bodyPr anchor="b"/>
          <a:lstStyle>
            <a:lvl1pPr algn="ctr">
              <a:defRPr sz="3200" baseline="0">
                <a:latin typeface="Calibri" panose="020F0502020204030204" pitchFamily="34" charset="0"/>
              </a:defRPr>
            </a:lvl1pPr>
          </a:lstStyle>
          <a:p>
            <a:endParaRPr lang="en-US" dirty="0"/>
          </a:p>
        </p:txBody>
      </p:sp>
    </p:spTree>
    <p:extLst>
      <p:ext uri="{BB962C8B-B14F-4D97-AF65-F5344CB8AC3E}">
        <p14:creationId xmlns:p14="http://schemas.microsoft.com/office/powerpoint/2010/main" val="170521026"/>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4E0D4-8248-C5D7-E76B-6E2F27D5C4DD}"/>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89E94400-0DD2-1260-89CE-F34833A509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511042-2D89-E138-75F9-1A7B7C07F9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C8EEF4-2680-1273-CB62-9E463BDFBBF8}"/>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836F4F31-80AE-E40C-A08E-68890B4D7B6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241EF6D-9E6C-51CE-477A-81174CB727B6}"/>
              </a:ext>
            </a:extLst>
          </p:cNvPr>
          <p:cNvSpPr>
            <a:spLocks noGrp="1"/>
          </p:cNvSpPr>
          <p:nvPr>
            <p:ph type="sldNum" sz="quarter" idx="12"/>
          </p:nvPr>
        </p:nvSpPr>
        <p:spPr/>
        <p:txBody>
          <a:bodyPr/>
          <a:lstStyle/>
          <a:p>
            <a:fld id="{6229C22B-4774-6A4F-9027-E795ED4E5985}" type="slidenum">
              <a:rPr lang="en-US" smtClean="0"/>
              <a:t>‹#›</a:t>
            </a:fld>
            <a:endParaRPr lang="en-US" dirty="0"/>
          </a:p>
        </p:txBody>
      </p:sp>
    </p:spTree>
    <p:extLst>
      <p:ext uri="{BB962C8B-B14F-4D97-AF65-F5344CB8AC3E}">
        <p14:creationId xmlns:p14="http://schemas.microsoft.com/office/powerpoint/2010/main" val="3463669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8A2178-2A0B-10D5-17C7-16FCEA953D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02BC66D-36D0-78D6-CFEA-6E7D6A7F8D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556D57A-28D7-C7E1-B130-C5757A9C30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1155DC8C-61B4-ECFC-218F-A6FFD49223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D3640CB-D98E-5BA2-FEC2-DC083414E6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29C22B-4774-6A4F-9027-E795ED4E5985}" type="slidenum">
              <a:rPr lang="en-US" smtClean="0"/>
              <a:t>‹#›</a:t>
            </a:fld>
            <a:endParaRPr lang="en-US" dirty="0"/>
          </a:p>
        </p:txBody>
      </p:sp>
    </p:spTree>
    <p:extLst>
      <p:ext uri="{BB962C8B-B14F-4D97-AF65-F5344CB8AC3E}">
        <p14:creationId xmlns:p14="http://schemas.microsoft.com/office/powerpoint/2010/main" val="1306515756"/>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87" r:id="rId7"/>
    <p:sldLayoutId id="2147483688" r:id="rId8"/>
    <p:sldLayoutId id="2147483656" r:id="rId9"/>
    <p:sldLayoutId id="2147483657" r:id="rId10"/>
    <p:sldLayoutId id="2147483658" r:id="rId11"/>
    <p:sldLayoutId id="2147483659" r:id="rId12"/>
    <p:sldLayoutId id="2147483672" r:id="rId13"/>
    <p:sldLayoutId id="2147483689" r:id="rId14"/>
    <p:sldLayoutId id="2147483690" r:id="rId15"/>
    <p:sldLayoutId id="2147483685" r:id="rId16"/>
    <p:sldLayoutId id="2147483686" r:id="rId17"/>
  </p:sldLayoutIdLst>
  <p:hf hdr="0" ftr="0" dt="0"/>
  <p:txStyles>
    <p:titleStyle>
      <a:lvl1pPr algn="l" defTabSz="914400" rtl="0" eaLnBrk="1" latinLnBrk="0" hangingPunct="1">
        <a:lnSpc>
          <a:spcPct val="90000"/>
        </a:lnSpc>
        <a:spcBef>
          <a:spcPct val="0"/>
        </a:spcBef>
        <a:buNone/>
        <a:defRPr sz="4000" b="1" kern="1200">
          <a:solidFill>
            <a:srgbClr val="2267A3"/>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D1ECF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2BEF2A-15E1-768C-90D8-DB6C822917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8663EF2-CB78-1F41-179E-579C592FD5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9FA896-E3E4-3D98-B798-107A222CCC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67170085-5BDE-9766-28EC-4430BF31EC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3911D9D-7208-242D-3848-D338FF94D9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6D6B05-D7F8-7549-BA1B-B12F520ABD6E}" type="slidenum">
              <a:rPr lang="en-US" smtClean="0"/>
              <a:t>‹#›</a:t>
            </a:fld>
            <a:endParaRPr lang="en-US" dirty="0"/>
          </a:p>
        </p:txBody>
      </p:sp>
    </p:spTree>
    <p:extLst>
      <p:ext uri="{BB962C8B-B14F-4D97-AF65-F5344CB8AC3E}">
        <p14:creationId xmlns:p14="http://schemas.microsoft.com/office/powerpoint/2010/main" val="341735242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ftr="0" dt="0"/>
  <p:txStyles>
    <p:titleStyle>
      <a:lvl1pPr algn="l" defTabSz="914400" rtl="0" eaLnBrk="1" latinLnBrk="0" hangingPunct="1">
        <a:lnSpc>
          <a:spcPct val="90000"/>
        </a:lnSpc>
        <a:spcBef>
          <a:spcPct val="0"/>
        </a:spcBef>
        <a:buNone/>
        <a:defRPr sz="4400" b="1" kern="1200">
          <a:solidFill>
            <a:srgbClr val="2267A3"/>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8A2178-2A0B-10D5-17C7-16FCEA953D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02BC66D-36D0-78D6-CFEA-6E7D6A7F8D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556D57A-28D7-C7E1-B130-C5757A9C30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1155DC8C-61B4-ECFC-218F-A6FFD49223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D3640CB-D98E-5BA2-FEC2-DC083414E6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29C22B-4774-6A4F-9027-E795ED4E5985}" type="slidenum">
              <a:rPr lang="en-US" smtClean="0"/>
              <a:t>‹#›</a:t>
            </a:fld>
            <a:endParaRPr lang="en-US" dirty="0"/>
          </a:p>
        </p:txBody>
      </p:sp>
    </p:spTree>
    <p:extLst>
      <p:ext uri="{BB962C8B-B14F-4D97-AF65-F5344CB8AC3E}">
        <p14:creationId xmlns:p14="http://schemas.microsoft.com/office/powerpoint/2010/main" val="42859507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1" r:id="rId7"/>
    <p:sldLayoutId id="2147483667" r:id="rId8"/>
    <p:sldLayoutId id="2147483668" r:id="rId9"/>
    <p:sldLayoutId id="2147483669" r:id="rId10"/>
    <p:sldLayoutId id="2147483670" r:id="rId11"/>
    <p:sldLayoutId id="2147483691" r:id="rId12"/>
  </p:sldLayoutIdLst>
  <p:hf hdr="0" ftr="0" dt="0"/>
  <p:txStyles>
    <p:titleStyle>
      <a:lvl1pPr algn="l" defTabSz="914400" rtl="0" eaLnBrk="1" latinLnBrk="0" hangingPunct="1">
        <a:lnSpc>
          <a:spcPct val="90000"/>
        </a:lnSpc>
        <a:spcBef>
          <a:spcPct val="0"/>
        </a:spcBef>
        <a:buNone/>
        <a:defRPr sz="4000" b="1" kern="1200">
          <a:solidFill>
            <a:srgbClr val="2267A3"/>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3.jpg"/><Relationship Id="rId5" Type="http://schemas.openxmlformats.org/officeDocument/2006/relationships/image" Target="../media/image1.em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2.sv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7.png"/><Relationship Id="rId4" Type="http://schemas.openxmlformats.org/officeDocument/2006/relationships/image" Target="../media/image16.sv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12.sv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12.sv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5.sv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23.sv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3" Type="http://schemas.microsoft.com/office/2017/06/relationships/model3d" Target="../media/model3d2.glb"/><Relationship Id="rId2" Type="http://schemas.openxmlformats.org/officeDocument/2006/relationships/notesSlide" Target="../notesSlides/notesSlide20.xml"/><Relationship Id="rId1" Type="http://schemas.openxmlformats.org/officeDocument/2006/relationships/slideLayout" Target="../slideLayouts/slideLayout29.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31.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5.sv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5.sv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8" Type="http://schemas.openxmlformats.org/officeDocument/2006/relationships/image" Target="../media/image44.png"/><Relationship Id="rId3" Type="http://schemas.microsoft.com/office/2017/06/relationships/model3d" Target="../media/model3d2.glb"/><Relationship Id="rId7" Type="http://schemas.microsoft.com/office/2017/06/relationships/model3d" Target="../media/model3d4.glb"/><Relationship Id="rId2" Type="http://schemas.openxmlformats.org/officeDocument/2006/relationships/notesSlide" Target="../notesSlides/notesSlide33.xml"/><Relationship Id="rId1" Type="http://schemas.openxmlformats.org/officeDocument/2006/relationships/slideLayout" Target="../slideLayouts/slideLayout29.xml"/><Relationship Id="rId6" Type="http://schemas.openxmlformats.org/officeDocument/2006/relationships/image" Target="../media/image43.png"/><Relationship Id="rId5" Type="http://schemas.microsoft.com/office/2017/06/relationships/model3d" Target="../media/model3d3.glb"/><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8" Type="http://schemas.openxmlformats.org/officeDocument/2006/relationships/image" Target="../media/image47.png"/><Relationship Id="rId3" Type="http://schemas.microsoft.com/office/2017/06/relationships/model3d" Target="../media/model3d2.glb"/><Relationship Id="rId7" Type="http://schemas.microsoft.com/office/2017/06/relationships/model3d" Target="../media/model3d4.glb"/><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46.png"/><Relationship Id="rId5" Type="http://schemas.microsoft.com/office/2017/06/relationships/model3d" Target="../media/model3d3.glb"/><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svg"/><Relationship Id="rId2" Type="http://schemas.openxmlformats.org/officeDocument/2006/relationships/notesSlide" Target="../notesSlides/notesSlide35.xml"/><Relationship Id="rId16" Type="http://schemas.openxmlformats.org/officeDocument/2006/relationships/image" Target="../media/image61.svg"/><Relationship Id="rId1" Type="http://schemas.openxmlformats.org/officeDocument/2006/relationships/slideLayout" Target="../slideLayouts/slideLayout13.xml"/><Relationship Id="rId6" Type="http://schemas.openxmlformats.org/officeDocument/2006/relationships/image" Target="../media/image51.svg"/><Relationship Id="rId11" Type="http://schemas.openxmlformats.org/officeDocument/2006/relationships/image" Target="../media/image56.png"/><Relationship Id="rId5" Type="http://schemas.openxmlformats.org/officeDocument/2006/relationships/image" Target="../media/image50.png"/><Relationship Id="rId15" Type="http://schemas.openxmlformats.org/officeDocument/2006/relationships/image" Target="../media/image60.png"/><Relationship Id="rId10" Type="http://schemas.openxmlformats.org/officeDocument/2006/relationships/image" Target="../media/image55.svg"/><Relationship Id="rId4" Type="http://schemas.openxmlformats.org/officeDocument/2006/relationships/image" Target="../media/image49.svg"/><Relationship Id="rId9" Type="http://schemas.openxmlformats.org/officeDocument/2006/relationships/image" Target="../media/image54.png"/><Relationship Id="rId14" Type="http://schemas.openxmlformats.org/officeDocument/2006/relationships/image" Target="../media/image59.svg"/></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63.svg"/></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7.xml"/><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1.xml"/><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2.xml"/><Relationship Id="rId1" Type="http://schemas.openxmlformats.org/officeDocument/2006/relationships/slideLayout" Target="../slideLayouts/slideLayout33.xml"/></Relationships>
</file>

<file path=ppt/slides/_rels/slide43.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notesSlide" Target="../notesSlides/notesSlide43.xml"/><Relationship Id="rId1" Type="http://schemas.openxmlformats.org/officeDocument/2006/relationships/slideLayout" Target="../slideLayouts/slideLayout3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5.xml"/><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svg"/><Relationship Id="rId2" Type="http://schemas.openxmlformats.org/officeDocument/2006/relationships/notesSlide" Target="../notesSlides/notesSlide5.xml"/><Relationship Id="rId1" Type="http://schemas.openxmlformats.org/officeDocument/2006/relationships/slideLayout" Target="../slideLayouts/slideLayout33.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2.sv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5.svg"/></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1.xml"/><Relationship Id="rId1" Type="http://schemas.openxmlformats.org/officeDocument/2006/relationships/slideLayout" Target="../slideLayouts/slideLayout3.xml"/><Relationship Id="rId5" Type="http://schemas.openxmlformats.org/officeDocument/2006/relationships/image" Target="../media/image5.svg"/><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3" Type="http://schemas.microsoft.com/office/2017/06/relationships/model3d" Target="../media/model3d5.glb"/><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72.png"/></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3.xml"/><Relationship Id="rId1" Type="http://schemas.openxmlformats.org/officeDocument/2006/relationships/slideLayout" Target="../slideLayouts/slideLayout5.xml"/><Relationship Id="rId6" Type="http://schemas.openxmlformats.org/officeDocument/2006/relationships/image" Target="../media/image74.png"/><Relationship Id="rId5" Type="http://schemas.openxmlformats.org/officeDocument/2006/relationships/image" Target="../media/image5.svg"/><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4.xml"/><Relationship Id="rId1" Type="http://schemas.openxmlformats.org/officeDocument/2006/relationships/slideLayout" Target="../slideLayouts/slideLayout29.xml"/><Relationship Id="rId4" Type="http://schemas.openxmlformats.org/officeDocument/2006/relationships/image" Target="../media/image76.svg"/></Relationships>
</file>

<file path=ppt/slides/_rels/slide5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5.xml"/><Relationship Id="rId1" Type="http://schemas.openxmlformats.org/officeDocument/2006/relationships/slideLayout" Target="../slideLayouts/slideLayout3.xml"/><Relationship Id="rId5" Type="http://schemas.openxmlformats.org/officeDocument/2006/relationships/image" Target="../media/image5.svg"/><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8" Type="http://schemas.openxmlformats.org/officeDocument/2006/relationships/image" Target="../media/image83.svg"/><Relationship Id="rId13" Type="http://schemas.openxmlformats.org/officeDocument/2006/relationships/image" Target="../media/image88.png"/><Relationship Id="rId3" Type="http://schemas.openxmlformats.org/officeDocument/2006/relationships/image" Target="../media/image78.png"/><Relationship Id="rId7" Type="http://schemas.openxmlformats.org/officeDocument/2006/relationships/image" Target="../media/image82.png"/><Relationship Id="rId12" Type="http://schemas.openxmlformats.org/officeDocument/2006/relationships/image" Target="../media/image87.svg"/><Relationship Id="rId2" Type="http://schemas.openxmlformats.org/officeDocument/2006/relationships/notesSlide" Target="../notesSlides/notesSlide57.xml"/><Relationship Id="rId1" Type="http://schemas.openxmlformats.org/officeDocument/2006/relationships/slideLayout" Target="../slideLayouts/slideLayout29.xml"/><Relationship Id="rId6" Type="http://schemas.openxmlformats.org/officeDocument/2006/relationships/image" Target="../media/image81.svg"/><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svg"/><Relationship Id="rId4" Type="http://schemas.openxmlformats.org/officeDocument/2006/relationships/image" Target="../media/image79.svg"/><Relationship Id="rId9" Type="http://schemas.openxmlformats.org/officeDocument/2006/relationships/image" Target="../media/image84.png"/><Relationship Id="rId14" Type="http://schemas.openxmlformats.org/officeDocument/2006/relationships/image" Target="../media/image89.svg"/></Relationships>
</file>

<file path=ppt/slides/_rels/slide5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8.xml"/><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9.xml"/><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8.sv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3.xml"/></Relationships>
</file>

<file path=ppt/slides/_rels/slide6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3.xml"/><Relationship Id="rId1" Type="http://schemas.openxmlformats.org/officeDocument/2006/relationships/slideLayout" Target="../slideLayouts/slideLayout15.xml"/><Relationship Id="rId4" Type="http://schemas.openxmlformats.org/officeDocument/2006/relationships/image" Target="../media/image92.sv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8.sv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E6FA536-A7CC-1FF7-418E-B8064B6DD97C}"/>
              </a:ext>
            </a:extLst>
          </p:cNvPr>
          <p:cNvSpPr txBox="1"/>
          <p:nvPr/>
        </p:nvSpPr>
        <p:spPr>
          <a:xfrm>
            <a:off x="4326318" y="554710"/>
            <a:ext cx="6323753" cy="4585871"/>
          </a:xfrm>
          <a:prstGeom prst="rect">
            <a:avLst/>
          </a:prstGeom>
          <a:noFill/>
        </p:spPr>
        <p:txBody>
          <a:bodyPr wrap="square" rtlCol="0">
            <a:spAutoFit/>
          </a:bodyPr>
          <a:lstStyle/>
          <a:p>
            <a:pPr algn="ctr"/>
            <a:r>
              <a:rPr lang="en-US" sz="4400" b="1" dirty="0">
                <a:solidFill>
                  <a:srgbClr val="2267A3"/>
                </a:solidFill>
                <a:latin typeface="Calibri" panose="020F0502020204030204" pitchFamily="34" charset="0"/>
                <a:cs typeface="Calibri" panose="020F0502020204030204" pitchFamily="34" charset="0"/>
              </a:rPr>
              <a:t>Vaccination in </a:t>
            </a:r>
            <a:br>
              <a:rPr lang="en-US" sz="4400" b="1" dirty="0">
                <a:solidFill>
                  <a:srgbClr val="2267A3"/>
                </a:solidFill>
                <a:latin typeface="Calibri" panose="020F0502020204030204" pitchFamily="34" charset="0"/>
                <a:cs typeface="Calibri" panose="020F0502020204030204" pitchFamily="34" charset="0"/>
              </a:rPr>
            </a:br>
            <a:r>
              <a:rPr lang="en-US" sz="4400" b="1" dirty="0">
                <a:solidFill>
                  <a:srgbClr val="2267A3"/>
                </a:solidFill>
                <a:latin typeface="Calibri" panose="020F0502020204030204" pitchFamily="34" charset="0"/>
                <a:cs typeface="Calibri" panose="020F0502020204030204" pitchFamily="34" charset="0"/>
              </a:rPr>
              <a:t>Post-Acute &amp; Long-Term Care Medicine:</a:t>
            </a:r>
            <a:r>
              <a:rPr lang="en-US" sz="4400" b="1" i="0" dirty="0">
                <a:solidFill>
                  <a:srgbClr val="2267A3"/>
                </a:solidFill>
                <a:effectLst/>
                <a:latin typeface="Calibri" panose="020F0502020204030204" pitchFamily="34" charset="0"/>
                <a:cs typeface="Calibri" panose="020F0502020204030204" pitchFamily="34" charset="0"/>
              </a:rPr>
              <a:t> </a:t>
            </a:r>
            <a:br>
              <a:rPr lang="en-US" sz="4400" b="1" i="0" dirty="0">
                <a:solidFill>
                  <a:srgbClr val="2267A3"/>
                </a:solidFill>
                <a:effectLst/>
                <a:latin typeface="Calibri" panose="020F0502020204030204" pitchFamily="34" charset="0"/>
                <a:cs typeface="Calibri" panose="020F0502020204030204" pitchFamily="34" charset="0"/>
              </a:rPr>
            </a:br>
            <a:r>
              <a:rPr lang="en-US" sz="4400" b="1" i="0" dirty="0">
                <a:effectLst/>
                <a:latin typeface="Calibri" panose="020F0502020204030204" pitchFamily="34" charset="0"/>
                <a:cs typeface="Calibri" panose="020F0502020204030204" pitchFamily="34" charset="0"/>
              </a:rPr>
              <a:t>Preventing Disease in </a:t>
            </a:r>
            <a:br>
              <a:rPr lang="en-US" sz="4400" b="1" i="0" dirty="0">
                <a:effectLst/>
                <a:latin typeface="Calibri" panose="020F0502020204030204" pitchFamily="34" charset="0"/>
                <a:cs typeface="Calibri" panose="020F0502020204030204" pitchFamily="34" charset="0"/>
              </a:rPr>
            </a:br>
            <a:r>
              <a:rPr lang="en-US" sz="4400" b="1" i="0" dirty="0">
                <a:effectLst/>
                <a:latin typeface="Calibri" panose="020F0502020204030204" pitchFamily="34" charset="0"/>
                <a:cs typeface="Calibri" panose="020F0502020204030204" pitchFamily="34" charset="0"/>
              </a:rPr>
              <a:t>Residents &amp; Staff</a:t>
            </a:r>
          </a:p>
          <a:p>
            <a:r>
              <a:rPr lang="en-US" sz="3600" i="1" dirty="0">
                <a:solidFill>
                  <a:srgbClr val="2267A3"/>
                </a:solidFill>
                <a:latin typeface="Calibri" panose="020F0502020204030204" pitchFamily="34" charset="0"/>
                <a:cs typeface="Calibri" panose="020F0502020204030204" pitchFamily="34" charset="0"/>
              </a:rPr>
              <a:t>Date:</a:t>
            </a:r>
          </a:p>
          <a:p>
            <a:r>
              <a:rPr lang="en-US" sz="3600" i="1" dirty="0">
                <a:solidFill>
                  <a:srgbClr val="2267A3"/>
                </a:solidFill>
                <a:latin typeface="Calibri" panose="020F0502020204030204" pitchFamily="34" charset="0"/>
                <a:cs typeface="Calibri" panose="020F0502020204030204" pitchFamily="34" charset="0"/>
              </a:rPr>
              <a:t>Location:</a:t>
            </a:r>
          </a:p>
        </p:txBody>
      </p:sp>
      <mc:AlternateContent xmlns:mc="http://schemas.openxmlformats.org/markup-compatibility/2006">
        <mc:Choice xmlns:am3d="http://schemas.microsoft.com/office/drawing/2017/model3d" Requires="am3d">
          <p:graphicFrame>
            <p:nvGraphicFramePr>
              <p:cNvPr id="7" name="3D Model 6" descr="Shield Xbox">
                <a:extLst>
                  <a:ext uri="{FF2B5EF4-FFF2-40B4-BE49-F238E27FC236}">
                    <a16:creationId xmlns:a16="http://schemas.microsoft.com/office/drawing/2014/main" id="{6A54FC07-50FB-DD8A-169F-6623D64C7554}"/>
                  </a:ext>
                </a:extLst>
              </p:cNvPr>
              <p:cNvGraphicFramePr>
                <a:graphicFrameLocks noChangeAspect="1"/>
              </p:cNvGraphicFramePr>
              <p:nvPr>
                <p:extLst>
                  <p:ext uri="{D42A27DB-BD31-4B8C-83A1-F6EECF244321}">
                    <p14:modId xmlns:p14="http://schemas.microsoft.com/office/powerpoint/2010/main" val="2798101043"/>
                  </p:ext>
                </p:extLst>
              </p:nvPr>
            </p:nvGraphicFramePr>
            <p:xfrm>
              <a:off x="318540" y="398652"/>
              <a:ext cx="3623114" cy="4451254"/>
            </p:xfrm>
            <a:graphic>
              <a:graphicData uri="http://schemas.microsoft.com/office/drawing/2017/model3d">
                <am3d:model3d r:embed="rId3">
                  <am3d:spPr>
                    <a:xfrm>
                      <a:off x="0" y="0"/>
                      <a:ext cx="3623114" cy="4451254"/>
                    </a:xfrm>
                    <a:prstGeom prst="rect">
                      <a:avLst/>
                    </a:prstGeom>
                  </am3d:spPr>
                  <am3d:camera>
                    <am3d:pos x="0" y="0" z="61945213"/>
                    <am3d:up dx="0" dy="36000000" dz="0"/>
                    <am3d:lookAt x="0" y="0" z="0"/>
                    <am3d:perspective fov="2700000"/>
                  </am3d:camera>
                  <am3d:trans>
                    <am3d:meterPerModelUnit n="1916659" d="1000000"/>
                    <am3d:preTrans dx="1" dy="-1662782" dz="312308"/>
                    <am3d:scale>
                      <am3d:sx n="1000000" d="1000000"/>
                      <am3d:sy n="1000000" d="1000000"/>
                      <am3d:sz n="1000000" d="1000000"/>
                    </am3d:scale>
                    <am3d:rot ax="4991787" ay="-3048" az="-25544"/>
                    <am3d:postTrans dx="0" dy="0" dz="0"/>
                  </am3d:trans>
                  <am3d:raster rName="Office3DRenderer" rVer="16.0.8326">
                    <am3d:blip r:embed="rId4"/>
                  </am3d:raster>
                  <am3d:objViewport viewportSz="606268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descr="Shield Xbox">
                <a:extLst>
                  <a:ext uri="{FF2B5EF4-FFF2-40B4-BE49-F238E27FC236}">
                    <a16:creationId xmlns:a16="http://schemas.microsoft.com/office/drawing/2014/main" id="{6A54FC07-50FB-DD8A-169F-6623D64C7554}"/>
                  </a:ext>
                </a:extLst>
              </p:cNvPr>
              <p:cNvPicPr>
                <a:picLocks noGrp="1" noRot="1" noChangeAspect="1" noMove="1" noResize="1" noEditPoints="1" noAdjustHandles="1" noChangeArrowheads="1" noChangeShapeType="1" noCrop="1"/>
              </p:cNvPicPr>
              <p:nvPr/>
            </p:nvPicPr>
            <p:blipFill>
              <a:blip r:embed="rId4"/>
              <a:stretch>
                <a:fillRect/>
              </a:stretch>
            </p:blipFill>
            <p:spPr>
              <a:xfrm>
                <a:off x="318540" y="398652"/>
                <a:ext cx="3623114" cy="4451254"/>
              </a:xfrm>
              <a:prstGeom prst="rect">
                <a:avLst/>
              </a:prstGeom>
            </p:spPr>
          </p:pic>
        </mc:Fallback>
      </mc:AlternateContent>
      <p:pic>
        <p:nvPicPr>
          <p:cNvPr id="3" name="Picture 2">
            <a:extLst>
              <a:ext uri="{FF2B5EF4-FFF2-40B4-BE49-F238E27FC236}">
                <a16:creationId xmlns:a16="http://schemas.microsoft.com/office/drawing/2014/main" id="{E8619BF0-B7C5-720C-4783-4FFFB1C76E59}"/>
              </a:ext>
            </a:extLst>
          </p:cNvPr>
          <p:cNvPicPr>
            <a:picLocks noChangeAspect="1"/>
          </p:cNvPicPr>
          <p:nvPr/>
        </p:nvPicPr>
        <p:blipFill>
          <a:blip r:embed="rId5"/>
          <a:stretch>
            <a:fillRect/>
          </a:stretch>
        </p:blipFill>
        <p:spPr>
          <a:xfrm>
            <a:off x="9911256" y="4668072"/>
            <a:ext cx="1962204" cy="1962204"/>
          </a:xfrm>
          <a:prstGeom prst="rect">
            <a:avLst/>
          </a:prstGeom>
        </p:spPr>
      </p:pic>
      <p:pic>
        <p:nvPicPr>
          <p:cNvPr id="8" name="Picture 7" descr="A close-up of a logo&#10;&#10;Description automatically generated">
            <a:extLst>
              <a:ext uri="{FF2B5EF4-FFF2-40B4-BE49-F238E27FC236}">
                <a16:creationId xmlns:a16="http://schemas.microsoft.com/office/drawing/2014/main" id="{E08A685D-7DD4-E4BF-D1CD-3776BD6E64A0}"/>
              </a:ext>
            </a:extLst>
          </p:cNvPr>
          <p:cNvPicPr>
            <a:picLocks noChangeAspect="1"/>
          </p:cNvPicPr>
          <p:nvPr/>
        </p:nvPicPr>
        <p:blipFill>
          <a:blip r:embed="rId6"/>
          <a:stretch>
            <a:fillRect/>
          </a:stretch>
        </p:blipFill>
        <p:spPr>
          <a:xfrm>
            <a:off x="940776" y="5030597"/>
            <a:ext cx="4152633" cy="1502963"/>
          </a:xfrm>
          <a:prstGeom prst="rect">
            <a:avLst/>
          </a:prstGeom>
        </p:spPr>
      </p:pic>
    </p:spTree>
    <p:extLst>
      <p:ext uri="{BB962C8B-B14F-4D97-AF65-F5344CB8AC3E}">
        <p14:creationId xmlns:p14="http://schemas.microsoft.com/office/powerpoint/2010/main" val="18275735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523C6AC9-7390-D178-0A06-394E2BB18A36}"/>
              </a:ext>
            </a:extLst>
          </p:cNvPr>
          <p:cNvSpPr>
            <a:spLocks noGrp="1"/>
          </p:cNvSpPr>
          <p:nvPr>
            <p:ph type="sldNum" sz="quarter" idx="12"/>
          </p:nvPr>
        </p:nvSpPr>
        <p:spPr/>
        <p:txBody>
          <a:bodyPr/>
          <a:lstStyle/>
          <a:p>
            <a:fld id="{6229C22B-4774-6A4F-9027-E795ED4E5985}" type="slidenum">
              <a:rPr lang="en-US" smtClean="0"/>
              <a:t>10</a:t>
            </a:fld>
            <a:endParaRPr lang="en-US" dirty="0"/>
          </a:p>
        </p:txBody>
      </p:sp>
      <p:sp>
        <p:nvSpPr>
          <p:cNvPr id="5" name="Rounded Rectangle 4">
            <a:extLst>
              <a:ext uri="{FF2B5EF4-FFF2-40B4-BE49-F238E27FC236}">
                <a16:creationId xmlns:a16="http://schemas.microsoft.com/office/drawing/2014/main" id="{91611A7B-509E-76E0-7DDD-8B7AAA8F93F8}"/>
              </a:ext>
            </a:extLst>
          </p:cNvPr>
          <p:cNvSpPr/>
          <p:nvPr/>
        </p:nvSpPr>
        <p:spPr>
          <a:xfrm>
            <a:off x="5769441" y="2633334"/>
            <a:ext cx="3940935" cy="11929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t>Residents</a:t>
            </a:r>
          </a:p>
        </p:txBody>
      </p:sp>
      <p:sp>
        <p:nvSpPr>
          <p:cNvPr id="6" name="Content Placeholder 2">
            <a:extLst>
              <a:ext uri="{FF2B5EF4-FFF2-40B4-BE49-F238E27FC236}">
                <a16:creationId xmlns:a16="http://schemas.microsoft.com/office/drawing/2014/main" id="{B05BCDE0-E941-AC69-0D37-7BC3F16A02FE}"/>
              </a:ext>
            </a:extLst>
          </p:cNvPr>
          <p:cNvSpPr txBox="1">
            <a:spLocks/>
          </p:cNvSpPr>
          <p:nvPr/>
        </p:nvSpPr>
        <p:spPr>
          <a:xfrm>
            <a:off x="323066" y="297814"/>
            <a:ext cx="11545868" cy="624375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a:spcBef>
                <a:spcPts val="0"/>
              </a:spcBef>
              <a:spcAft>
                <a:spcPts val="0"/>
              </a:spcAft>
              <a:buNone/>
            </a:pPr>
            <a:r>
              <a:rPr lang="en-US" dirty="0"/>
              <a:t>Once infected, we can spread the germs to other residents &amp; our coworkers.</a:t>
            </a:r>
            <a:br>
              <a:rPr lang="en-US" dirty="0"/>
            </a:br>
            <a:endParaRPr lang="en-US" dirty="0">
              <a:effectLst/>
              <a:ea typeface="Times New Roman" panose="02020603050405020304" pitchFamily="18" charset="0"/>
            </a:endParaRPr>
          </a:p>
        </p:txBody>
      </p:sp>
      <p:sp>
        <p:nvSpPr>
          <p:cNvPr id="10" name="Rounded Rectangle 9">
            <a:extLst>
              <a:ext uri="{FF2B5EF4-FFF2-40B4-BE49-F238E27FC236}">
                <a16:creationId xmlns:a16="http://schemas.microsoft.com/office/drawing/2014/main" id="{21ABA91C-AE2E-9401-5CD7-C91D2B79BB6A}"/>
              </a:ext>
            </a:extLst>
          </p:cNvPr>
          <p:cNvSpPr/>
          <p:nvPr/>
        </p:nvSpPr>
        <p:spPr>
          <a:xfrm>
            <a:off x="5773665" y="5367210"/>
            <a:ext cx="3940935" cy="11929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t>Co-workers</a:t>
            </a:r>
            <a:endParaRPr lang="en-US" dirty="0"/>
          </a:p>
        </p:txBody>
      </p:sp>
      <p:sp>
        <p:nvSpPr>
          <p:cNvPr id="4" name="TextBox 3">
            <a:extLst>
              <a:ext uri="{FF2B5EF4-FFF2-40B4-BE49-F238E27FC236}">
                <a16:creationId xmlns:a16="http://schemas.microsoft.com/office/drawing/2014/main" id="{1D6305BC-B26D-AE2F-6D97-0A0E632792E9}"/>
              </a:ext>
            </a:extLst>
          </p:cNvPr>
          <p:cNvSpPr txBox="1"/>
          <p:nvPr/>
        </p:nvSpPr>
        <p:spPr>
          <a:xfrm>
            <a:off x="670448" y="758658"/>
            <a:ext cx="10851104" cy="523220"/>
          </a:xfrm>
          <a:prstGeom prst="rect">
            <a:avLst/>
          </a:prstGeom>
          <a:noFill/>
        </p:spPr>
        <p:txBody>
          <a:bodyPr wrap="square">
            <a:spAutoFit/>
          </a:bodyPr>
          <a:lstStyle/>
          <a:p>
            <a:pPr algn="ctr"/>
            <a:r>
              <a:rPr lang="en-US" sz="2800" b="1" i="1" dirty="0"/>
              <a:t>We can also spread the germs to our families.</a:t>
            </a:r>
          </a:p>
        </p:txBody>
      </p:sp>
      <p:sp>
        <p:nvSpPr>
          <p:cNvPr id="61" name="Rounded Rectangle 60">
            <a:extLst>
              <a:ext uri="{FF2B5EF4-FFF2-40B4-BE49-F238E27FC236}">
                <a16:creationId xmlns:a16="http://schemas.microsoft.com/office/drawing/2014/main" id="{0C945BCF-9594-5A24-BFB2-FEF884358DEF}"/>
              </a:ext>
            </a:extLst>
          </p:cNvPr>
          <p:cNvSpPr/>
          <p:nvPr/>
        </p:nvSpPr>
        <p:spPr>
          <a:xfrm>
            <a:off x="7412865" y="4012945"/>
            <a:ext cx="4456069" cy="11929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dirty="0"/>
              <a:t>Our Loved Ones</a:t>
            </a:r>
          </a:p>
        </p:txBody>
      </p:sp>
      <p:sp>
        <p:nvSpPr>
          <p:cNvPr id="64" name="Heart 63">
            <a:extLst>
              <a:ext uri="{FF2B5EF4-FFF2-40B4-BE49-F238E27FC236}">
                <a16:creationId xmlns:a16="http://schemas.microsoft.com/office/drawing/2014/main" id="{7A41F27A-BFB5-033B-0257-AA854E515206}"/>
              </a:ext>
            </a:extLst>
          </p:cNvPr>
          <p:cNvSpPr/>
          <p:nvPr/>
        </p:nvSpPr>
        <p:spPr>
          <a:xfrm rot="20932671">
            <a:off x="10712398" y="4405415"/>
            <a:ext cx="461682" cy="525334"/>
          </a:xfrm>
          <a:prstGeom prst="heart">
            <a:avLst/>
          </a:prstGeom>
          <a:solidFill>
            <a:srgbClr val="D1ECF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Heart 64">
            <a:extLst>
              <a:ext uri="{FF2B5EF4-FFF2-40B4-BE49-F238E27FC236}">
                <a16:creationId xmlns:a16="http://schemas.microsoft.com/office/drawing/2014/main" id="{8E6695A0-436D-582B-2C53-85D31F5E151A}"/>
              </a:ext>
            </a:extLst>
          </p:cNvPr>
          <p:cNvSpPr/>
          <p:nvPr/>
        </p:nvSpPr>
        <p:spPr>
          <a:xfrm>
            <a:off x="11305522" y="4748187"/>
            <a:ext cx="297225" cy="365125"/>
          </a:xfrm>
          <a:prstGeom prst="heart">
            <a:avLst/>
          </a:prstGeom>
          <a:solidFill>
            <a:srgbClr val="D1ECF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art 65">
            <a:extLst>
              <a:ext uri="{FF2B5EF4-FFF2-40B4-BE49-F238E27FC236}">
                <a16:creationId xmlns:a16="http://schemas.microsoft.com/office/drawing/2014/main" id="{5F63A681-6098-8F2E-9853-256501AC0E3A}"/>
              </a:ext>
            </a:extLst>
          </p:cNvPr>
          <p:cNvSpPr/>
          <p:nvPr/>
        </p:nvSpPr>
        <p:spPr>
          <a:xfrm rot="430357">
            <a:off x="11338621" y="4236202"/>
            <a:ext cx="297225" cy="365125"/>
          </a:xfrm>
          <a:prstGeom prst="heart">
            <a:avLst/>
          </a:prstGeom>
          <a:solidFill>
            <a:srgbClr val="D1ECF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group of people wearing scrubs&#10;&#10;Description automatically generated">
            <a:extLst>
              <a:ext uri="{FF2B5EF4-FFF2-40B4-BE49-F238E27FC236}">
                <a16:creationId xmlns:a16="http://schemas.microsoft.com/office/drawing/2014/main" id="{CC604968-F458-D15D-51C3-C9480311703E}"/>
              </a:ext>
            </a:extLst>
          </p:cNvPr>
          <p:cNvPicPr>
            <a:picLocks noChangeAspect="1"/>
          </p:cNvPicPr>
          <p:nvPr/>
        </p:nvPicPr>
        <p:blipFill>
          <a:blip r:embed="rId3"/>
          <a:stretch>
            <a:fillRect/>
          </a:stretch>
        </p:blipFill>
        <p:spPr>
          <a:xfrm>
            <a:off x="94974" y="1487553"/>
            <a:ext cx="3836862" cy="5050784"/>
          </a:xfrm>
          <a:prstGeom prst="rect">
            <a:avLst/>
          </a:prstGeom>
        </p:spPr>
      </p:pic>
      <p:cxnSp>
        <p:nvCxnSpPr>
          <p:cNvPr id="24" name="Curved Connector 23">
            <a:extLst>
              <a:ext uri="{FF2B5EF4-FFF2-40B4-BE49-F238E27FC236}">
                <a16:creationId xmlns:a16="http://schemas.microsoft.com/office/drawing/2014/main" id="{2DAD87E6-D1D6-02A4-D163-1E6BBD681F68}"/>
              </a:ext>
            </a:extLst>
          </p:cNvPr>
          <p:cNvCxnSpPr>
            <a:cxnSpLocks/>
          </p:cNvCxnSpPr>
          <p:nvPr/>
        </p:nvCxnSpPr>
        <p:spPr>
          <a:xfrm flipV="1">
            <a:off x="3608181" y="3353023"/>
            <a:ext cx="1964716" cy="962767"/>
          </a:xfrm>
          <a:prstGeom prst="curvedConnector3">
            <a:avLst/>
          </a:prstGeom>
          <a:ln w="698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Curved Connector 8">
            <a:extLst>
              <a:ext uri="{FF2B5EF4-FFF2-40B4-BE49-F238E27FC236}">
                <a16:creationId xmlns:a16="http://schemas.microsoft.com/office/drawing/2014/main" id="{DEAAC116-7F98-6058-4819-92B5D0E873BE}"/>
              </a:ext>
            </a:extLst>
          </p:cNvPr>
          <p:cNvCxnSpPr>
            <a:cxnSpLocks/>
          </p:cNvCxnSpPr>
          <p:nvPr/>
        </p:nvCxnSpPr>
        <p:spPr>
          <a:xfrm>
            <a:off x="3703744" y="4613815"/>
            <a:ext cx="1869153" cy="1313296"/>
          </a:xfrm>
          <a:prstGeom prst="curvedConnector3">
            <a:avLst/>
          </a:prstGeom>
          <a:ln w="698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EE77403B-CE83-0183-F847-186AF88657F2}"/>
              </a:ext>
            </a:extLst>
          </p:cNvPr>
          <p:cNvCxnSpPr/>
          <p:nvPr/>
        </p:nvCxnSpPr>
        <p:spPr>
          <a:xfrm>
            <a:off x="4062010" y="4477155"/>
            <a:ext cx="3021773" cy="0"/>
          </a:xfrm>
          <a:prstGeom prst="straightConnector1">
            <a:avLst/>
          </a:prstGeom>
          <a:ln w="95250">
            <a:tailEnd type="triangle"/>
          </a:ln>
        </p:spPr>
        <p:style>
          <a:lnRef idx="1">
            <a:schemeClr val="accent1"/>
          </a:lnRef>
          <a:fillRef idx="0">
            <a:schemeClr val="accent1"/>
          </a:fillRef>
          <a:effectRef idx="0">
            <a:schemeClr val="accent1"/>
          </a:effectRef>
          <a:fontRef idx="minor">
            <a:schemeClr val="tx1"/>
          </a:fontRef>
        </p:style>
      </p:cxnSp>
      <p:pic>
        <p:nvPicPr>
          <p:cNvPr id="2" name="Graphic 1" descr="Badge with solid fill">
            <a:extLst>
              <a:ext uri="{FF2B5EF4-FFF2-40B4-BE49-F238E27FC236}">
                <a16:creationId xmlns:a16="http://schemas.microsoft.com/office/drawing/2014/main" id="{E8EA81A4-B786-7FB9-A4AE-FE29F5ACF29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56205" y="1030353"/>
            <a:ext cx="914400" cy="914400"/>
          </a:xfrm>
          <a:prstGeom prst="rect">
            <a:avLst/>
          </a:prstGeom>
        </p:spPr>
      </p:pic>
    </p:spTree>
    <p:extLst>
      <p:ext uri="{BB962C8B-B14F-4D97-AF65-F5344CB8AC3E}">
        <p14:creationId xmlns:p14="http://schemas.microsoft.com/office/powerpoint/2010/main" val="24744215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D04703B-B99B-2B03-11AF-CB69181D5D87}"/>
              </a:ext>
            </a:extLst>
          </p:cNvPr>
          <p:cNvSpPr txBox="1"/>
          <p:nvPr/>
        </p:nvSpPr>
        <p:spPr>
          <a:xfrm>
            <a:off x="4963368" y="1215959"/>
            <a:ext cx="4705351" cy="1384995"/>
          </a:xfrm>
          <a:prstGeom prst="rect">
            <a:avLst/>
          </a:prstGeom>
          <a:noFill/>
        </p:spPr>
        <p:txBody>
          <a:bodyPr wrap="square" rtlCol="0">
            <a:spAutoFit/>
          </a:bodyPr>
          <a:lstStyle/>
          <a:p>
            <a:pPr marL="0" marR="0">
              <a:spcBef>
                <a:spcPts val="0"/>
              </a:spcBef>
              <a:spcAft>
                <a:spcPts val="0"/>
              </a:spcAft>
            </a:pPr>
            <a:r>
              <a:rPr lang="en-US" sz="2800" dirty="0">
                <a:effectLst/>
                <a:ea typeface="Times New Roman" panose="02020603050405020304" pitchFamily="18" charset="0"/>
              </a:rPr>
              <a:t>Because of this, older adults can get very sick more easily than healthy younger adults.</a:t>
            </a:r>
          </a:p>
        </p:txBody>
      </p:sp>
      <p:sp>
        <p:nvSpPr>
          <p:cNvPr id="4" name="Slide Number Placeholder 3">
            <a:extLst>
              <a:ext uri="{FF2B5EF4-FFF2-40B4-BE49-F238E27FC236}">
                <a16:creationId xmlns:a16="http://schemas.microsoft.com/office/drawing/2014/main" id="{4609A698-FFD0-1F6C-5995-859532B23948}"/>
              </a:ext>
            </a:extLst>
          </p:cNvPr>
          <p:cNvSpPr>
            <a:spLocks noGrp="1"/>
          </p:cNvSpPr>
          <p:nvPr>
            <p:ph type="sldNum" sz="quarter" idx="12"/>
          </p:nvPr>
        </p:nvSpPr>
        <p:spPr/>
        <p:txBody>
          <a:bodyPr/>
          <a:lstStyle/>
          <a:p>
            <a:fld id="{6229C22B-4774-6A4F-9027-E795ED4E5985}" type="slidenum">
              <a:rPr lang="en-US" smtClean="0"/>
              <a:t>11</a:t>
            </a:fld>
            <a:endParaRPr lang="en-US" dirty="0"/>
          </a:p>
        </p:txBody>
      </p:sp>
      <p:sp>
        <p:nvSpPr>
          <p:cNvPr id="6" name="Freeform 2">
            <a:extLst>
              <a:ext uri="{FF2B5EF4-FFF2-40B4-BE49-F238E27FC236}">
                <a16:creationId xmlns:a16="http://schemas.microsoft.com/office/drawing/2014/main" id="{A151F44C-D177-46CA-1800-641784DE833A}"/>
              </a:ext>
            </a:extLst>
          </p:cNvPr>
          <p:cNvSpPr/>
          <p:nvPr/>
        </p:nvSpPr>
        <p:spPr>
          <a:xfrm>
            <a:off x="7644568" y="3156539"/>
            <a:ext cx="2672962" cy="2906491"/>
          </a:xfrm>
          <a:custGeom>
            <a:avLst/>
            <a:gdLst/>
            <a:ahLst/>
            <a:cxnLst/>
            <a:rect l="l" t="t" r="r" b="b"/>
            <a:pathLst>
              <a:path w="2673706" h="2926080">
                <a:moveTo>
                  <a:pt x="0" y="0"/>
                </a:moveTo>
                <a:lnTo>
                  <a:pt x="2673706" y="0"/>
                </a:lnTo>
                <a:lnTo>
                  <a:pt x="2673706" y="2926080"/>
                </a:lnTo>
                <a:lnTo>
                  <a:pt x="0" y="29260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688" dirty="0"/>
          </a:p>
        </p:txBody>
      </p:sp>
      <p:pic>
        <p:nvPicPr>
          <p:cNvPr id="7" name="Picture 6" descr="A blue line drawing of a person with bacteria&#10;&#10;Description automatically generated">
            <a:extLst>
              <a:ext uri="{FF2B5EF4-FFF2-40B4-BE49-F238E27FC236}">
                <a16:creationId xmlns:a16="http://schemas.microsoft.com/office/drawing/2014/main" id="{AC8801A6-C233-5654-F985-16E1B22E07A4}"/>
              </a:ext>
            </a:extLst>
          </p:cNvPr>
          <p:cNvPicPr>
            <a:picLocks noChangeAspect="1"/>
          </p:cNvPicPr>
          <p:nvPr/>
        </p:nvPicPr>
        <p:blipFill>
          <a:blip r:embed="rId5"/>
          <a:stretch>
            <a:fillRect/>
          </a:stretch>
        </p:blipFill>
        <p:spPr>
          <a:xfrm>
            <a:off x="514225" y="710235"/>
            <a:ext cx="4033208" cy="5437529"/>
          </a:xfrm>
          <a:prstGeom prst="rect">
            <a:avLst/>
          </a:prstGeom>
        </p:spPr>
      </p:pic>
      <p:pic>
        <p:nvPicPr>
          <p:cNvPr id="2" name="Graphic 1" descr="Badge 3 with solid fill">
            <a:extLst>
              <a:ext uri="{FF2B5EF4-FFF2-40B4-BE49-F238E27FC236}">
                <a16:creationId xmlns:a16="http://schemas.microsoft.com/office/drawing/2014/main" id="{F2ECCDD5-D274-60C1-5FB5-2B62983B8D9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73629" y="253035"/>
            <a:ext cx="914400" cy="914400"/>
          </a:xfrm>
          <a:prstGeom prst="rect">
            <a:avLst/>
          </a:prstGeom>
        </p:spPr>
      </p:pic>
    </p:spTree>
    <p:extLst>
      <p:ext uri="{BB962C8B-B14F-4D97-AF65-F5344CB8AC3E}">
        <p14:creationId xmlns:p14="http://schemas.microsoft.com/office/powerpoint/2010/main" val="21696468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B913B2-1DAE-AD53-1CB8-ED8EAC3F5E88}"/>
              </a:ext>
            </a:extLst>
          </p:cNvPr>
          <p:cNvSpPr>
            <a:spLocks noGrp="1"/>
          </p:cNvSpPr>
          <p:nvPr>
            <p:ph type="sldNum" sz="quarter" idx="12"/>
          </p:nvPr>
        </p:nvSpPr>
        <p:spPr/>
        <p:txBody>
          <a:bodyPr/>
          <a:lstStyle/>
          <a:p>
            <a:fld id="{6229C22B-4774-6A4F-9027-E795ED4E5985}" type="slidenum">
              <a:rPr lang="en-US" smtClean="0"/>
              <a:t>12</a:t>
            </a:fld>
            <a:endParaRPr lang="en-US" dirty="0"/>
          </a:p>
        </p:txBody>
      </p:sp>
      <p:pic>
        <p:nvPicPr>
          <p:cNvPr id="4" name="Picture 3" descr="A graph of a number of patients&#10;&#10;Description automatically generated with medium confidence">
            <a:extLst>
              <a:ext uri="{FF2B5EF4-FFF2-40B4-BE49-F238E27FC236}">
                <a16:creationId xmlns:a16="http://schemas.microsoft.com/office/drawing/2014/main" id="{07901E5A-6E4E-D050-E0B3-B1ECCCF2471F}"/>
              </a:ext>
            </a:extLst>
          </p:cNvPr>
          <p:cNvPicPr>
            <a:picLocks noChangeAspect="1"/>
          </p:cNvPicPr>
          <p:nvPr/>
        </p:nvPicPr>
        <p:blipFill>
          <a:blip r:embed="rId3"/>
          <a:stretch>
            <a:fillRect/>
          </a:stretch>
        </p:blipFill>
        <p:spPr>
          <a:xfrm>
            <a:off x="485753" y="234177"/>
            <a:ext cx="11220493" cy="9470096"/>
          </a:xfrm>
          <a:prstGeom prst="rect">
            <a:avLst/>
          </a:prstGeom>
        </p:spPr>
      </p:pic>
      <p:sp>
        <p:nvSpPr>
          <p:cNvPr id="8" name="TextBox 7">
            <a:extLst>
              <a:ext uri="{FF2B5EF4-FFF2-40B4-BE49-F238E27FC236}">
                <a16:creationId xmlns:a16="http://schemas.microsoft.com/office/drawing/2014/main" id="{120005F2-66FB-3F43-D844-741AE0967853}"/>
              </a:ext>
            </a:extLst>
          </p:cNvPr>
          <p:cNvSpPr txBox="1"/>
          <p:nvPr/>
        </p:nvSpPr>
        <p:spPr>
          <a:xfrm>
            <a:off x="8173844" y="3429000"/>
            <a:ext cx="2988527" cy="954107"/>
          </a:xfrm>
          <a:prstGeom prst="rect">
            <a:avLst/>
          </a:prstGeom>
          <a:solidFill>
            <a:schemeClr val="bg1"/>
          </a:solidFill>
        </p:spPr>
        <p:txBody>
          <a:bodyPr wrap="square" rtlCol="0">
            <a:spAutoFit/>
          </a:bodyPr>
          <a:lstStyle/>
          <a:p>
            <a:r>
              <a:rPr lang="en-US" sz="2800" dirty="0"/>
              <a:t>Age 65+ years</a:t>
            </a:r>
          </a:p>
          <a:p>
            <a:r>
              <a:rPr lang="en-US" sz="2800" dirty="0"/>
              <a:t>Age 18-49 years</a:t>
            </a:r>
          </a:p>
        </p:txBody>
      </p:sp>
      <p:cxnSp>
        <p:nvCxnSpPr>
          <p:cNvPr id="10" name="Straight Arrow Connector 9">
            <a:extLst>
              <a:ext uri="{FF2B5EF4-FFF2-40B4-BE49-F238E27FC236}">
                <a16:creationId xmlns:a16="http://schemas.microsoft.com/office/drawing/2014/main" id="{66623DBB-F8A4-AA6D-6DA2-6CD674FE87DE}"/>
              </a:ext>
            </a:extLst>
          </p:cNvPr>
          <p:cNvCxnSpPr/>
          <p:nvPr/>
        </p:nvCxnSpPr>
        <p:spPr>
          <a:xfrm flipH="1" flipV="1">
            <a:off x="6991815" y="2666173"/>
            <a:ext cx="1248936" cy="923177"/>
          </a:xfrm>
          <a:prstGeom prst="straightConnector1">
            <a:avLst/>
          </a:prstGeom>
          <a:ln w="698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6F931C9-5980-77A6-06B1-672ECC5B7BE3}"/>
              </a:ext>
            </a:extLst>
          </p:cNvPr>
          <p:cNvCxnSpPr>
            <a:cxnSpLocks/>
          </p:cNvCxnSpPr>
          <p:nvPr/>
        </p:nvCxnSpPr>
        <p:spPr>
          <a:xfrm flipH="1">
            <a:off x="7125629" y="4350493"/>
            <a:ext cx="1128469" cy="795441"/>
          </a:xfrm>
          <a:prstGeom prst="straightConnector1">
            <a:avLst/>
          </a:prstGeom>
          <a:ln w="69850">
            <a:solidFill>
              <a:srgbClr val="55BACB"/>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F9F68DE6-4D35-C500-A29C-1F6F174145B6}"/>
              </a:ext>
            </a:extLst>
          </p:cNvPr>
          <p:cNvSpPr/>
          <p:nvPr/>
        </p:nvSpPr>
        <p:spPr>
          <a:xfrm>
            <a:off x="0" y="5710223"/>
            <a:ext cx="12346545" cy="41821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667BED69-7EC0-4550-CB91-9091539AD9A7}"/>
              </a:ext>
            </a:extLst>
          </p:cNvPr>
          <p:cNvSpPr txBox="1"/>
          <p:nvPr/>
        </p:nvSpPr>
        <p:spPr>
          <a:xfrm>
            <a:off x="3799268" y="6053070"/>
            <a:ext cx="45719" cy="369332"/>
          </a:xfrm>
          <a:prstGeom prst="rect">
            <a:avLst/>
          </a:prstGeom>
          <a:noFill/>
        </p:spPr>
        <p:txBody>
          <a:bodyPr wrap="square" rtlCol="0">
            <a:spAutoFit/>
          </a:bodyPr>
          <a:lstStyle/>
          <a:p>
            <a:endParaRPr lang="en-US" dirty="0"/>
          </a:p>
        </p:txBody>
      </p:sp>
      <p:sp>
        <p:nvSpPr>
          <p:cNvPr id="12" name="TextBox 11">
            <a:extLst>
              <a:ext uri="{FF2B5EF4-FFF2-40B4-BE49-F238E27FC236}">
                <a16:creationId xmlns:a16="http://schemas.microsoft.com/office/drawing/2014/main" id="{286602D9-629D-AFD3-B39D-8B98AB4D2B36}"/>
              </a:ext>
            </a:extLst>
          </p:cNvPr>
          <p:cNvSpPr txBox="1"/>
          <p:nvPr/>
        </p:nvSpPr>
        <p:spPr>
          <a:xfrm>
            <a:off x="2124097" y="5907077"/>
            <a:ext cx="6130001" cy="584775"/>
          </a:xfrm>
          <a:prstGeom prst="rect">
            <a:avLst/>
          </a:prstGeom>
          <a:noFill/>
        </p:spPr>
        <p:txBody>
          <a:bodyPr wrap="square" rtlCol="0">
            <a:spAutoFit/>
          </a:bodyPr>
          <a:lstStyle/>
          <a:p>
            <a:r>
              <a:rPr lang="en-US" sz="3200" dirty="0"/>
              <a:t>Time (from Oct 2022 to April 2023)</a:t>
            </a:r>
          </a:p>
        </p:txBody>
      </p:sp>
      <p:sp>
        <p:nvSpPr>
          <p:cNvPr id="13" name="Rectangle 12">
            <a:extLst>
              <a:ext uri="{FF2B5EF4-FFF2-40B4-BE49-F238E27FC236}">
                <a16:creationId xmlns:a16="http://schemas.microsoft.com/office/drawing/2014/main" id="{344354E9-3D80-A24F-6D57-71D1564FFCFD}"/>
              </a:ext>
            </a:extLst>
          </p:cNvPr>
          <p:cNvSpPr/>
          <p:nvPr/>
        </p:nvSpPr>
        <p:spPr>
          <a:xfrm>
            <a:off x="0" y="40372"/>
            <a:ext cx="3386100" cy="7357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5F18D0C4-A01E-08C2-EC91-ED473D9BF58B}"/>
              </a:ext>
            </a:extLst>
          </p:cNvPr>
          <p:cNvSpPr/>
          <p:nvPr/>
        </p:nvSpPr>
        <p:spPr>
          <a:xfrm>
            <a:off x="9315450" y="1785825"/>
            <a:ext cx="1390649" cy="9541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28B46492-FFF4-8CA0-4B58-D4A190758902}"/>
              </a:ext>
            </a:extLst>
          </p:cNvPr>
          <p:cNvSpPr/>
          <p:nvPr/>
        </p:nvSpPr>
        <p:spPr>
          <a:xfrm>
            <a:off x="380978" y="40372"/>
            <a:ext cx="1800247" cy="11811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9577EB55-CBE4-F8F6-E34F-E57A5126DE53}"/>
              </a:ext>
            </a:extLst>
          </p:cNvPr>
          <p:cNvSpPr/>
          <p:nvPr/>
        </p:nvSpPr>
        <p:spPr>
          <a:xfrm>
            <a:off x="10010774" y="185592"/>
            <a:ext cx="1800247" cy="11811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E19BE82E-42BE-084A-C1AD-24519F2A4840}"/>
              </a:ext>
            </a:extLst>
          </p:cNvPr>
          <p:cNvSpPr txBox="1"/>
          <p:nvPr/>
        </p:nvSpPr>
        <p:spPr>
          <a:xfrm>
            <a:off x="1309394" y="519967"/>
            <a:ext cx="9573209" cy="1938992"/>
          </a:xfrm>
          <a:prstGeom prst="rect">
            <a:avLst/>
          </a:prstGeom>
          <a:solidFill>
            <a:schemeClr val="bg1"/>
          </a:solidFill>
        </p:spPr>
        <p:txBody>
          <a:bodyPr wrap="square" rtlCol="0">
            <a:spAutoFit/>
          </a:bodyPr>
          <a:lstStyle/>
          <a:p>
            <a:pPr algn="ctr"/>
            <a:r>
              <a:rPr lang="en-US" sz="3200" b="1" i="0" dirty="0">
                <a:effectLst/>
              </a:rPr>
              <a:t>The immune system is less able </a:t>
            </a:r>
            <a:br>
              <a:rPr lang="en-US" sz="3200" b="1" i="0" dirty="0">
                <a:effectLst/>
              </a:rPr>
            </a:br>
            <a:r>
              <a:rPr lang="en-US" sz="3200" b="1" i="0" dirty="0">
                <a:effectLst/>
              </a:rPr>
              <a:t>to fight off infection as we age</a:t>
            </a:r>
            <a:br>
              <a:rPr lang="en-US" sz="2800" dirty="0"/>
            </a:br>
            <a:r>
              <a:rPr lang="en-US" sz="2800" dirty="0"/>
              <a:t>Cumulative U.S. rate of hospitalization for flu</a:t>
            </a:r>
          </a:p>
          <a:p>
            <a:pPr algn="ctr"/>
            <a:r>
              <a:rPr lang="en-US" sz="2800" dirty="0"/>
              <a:t>from October 2022 to April 2023</a:t>
            </a:r>
          </a:p>
        </p:txBody>
      </p:sp>
      <p:pic>
        <p:nvPicPr>
          <p:cNvPr id="5" name="Graphic 4" descr="Badge 3 with solid fill">
            <a:extLst>
              <a:ext uri="{FF2B5EF4-FFF2-40B4-BE49-F238E27FC236}">
                <a16:creationId xmlns:a16="http://schemas.microsoft.com/office/drawing/2014/main" id="{E77C032B-6E34-30AD-62C6-0921A82DD28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551" y="62767"/>
            <a:ext cx="914400" cy="914400"/>
          </a:xfrm>
          <a:prstGeom prst="rect">
            <a:avLst/>
          </a:prstGeom>
        </p:spPr>
      </p:pic>
    </p:spTree>
    <p:extLst>
      <p:ext uri="{BB962C8B-B14F-4D97-AF65-F5344CB8AC3E}">
        <p14:creationId xmlns:p14="http://schemas.microsoft.com/office/powerpoint/2010/main" val="1285062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ED9D10-90F8-EE6A-7F69-362C73AE8F16}"/>
              </a:ext>
            </a:extLst>
          </p:cNvPr>
          <p:cNvSpPr>
            <a:spLocks noGrp="1"/>
          </p:cNvSpPr>
          <p:nvPr>
            <p:ph type="title"/>
          </p:nvPr>
        </p:nvSpPr>
        <p:spPr>
          <a:xfrm>
            <a:off x="5549463" y="1215174"/>
            <a:ext cx="6274044" cy="1243725"/>
          </a:xfrm>
        </p:spPr>
        <p:txBody>
          <a:bodyPr>
            <a:normAutofit fontScale="90000"/>
          </a:bodyPr>
          <a:lstStyle/>
          <a:p>
            <a:pPr algn="ctr"/>
            <a:r>
              <a:rPr lang="en-US" sz="4400" dirty="0"/>
              <a:t>New technology for older adults: </a:t>
            </a:r>
            <a:r>
              <a:rPr lang="en-US" dirty="0"/>
              <a:t>stronger flu vaccines</a:t>
            </a:r>
            <a:br>
              <a:rPr lang="en-US" dirty="0"/>
            </a:br>
            <a:br>
              <a:rPr lang="en-US" dirty="0"/>
            </a:br>
            <a:br>
              <a:rPr lang="en-US" dirty="0"/>
            </a:br>
            <a:endParaRPr lang="en-US" dirty="0"/>
          </a:p>
        </p:txBody>
      </p:sp>
      <p:sp>
        <p:nvSpPr>
          <p:cNvPr id="4" name="TextBox 3">
            <a:extLst>
              <a:ext uri="{FF2B5EF4-FFF2-40B4-BE49-F238E27FC236}">
                <a16:creationId xmlns:a16="http://schemas.microsoft.com/office/drawing/2014/main" id="{D247C7E4-F2CD-9B74-5147-D96153861CD7}"/>
              </a:ext>
            </a:extLst>
          </p:cNvPr>
          <p:cNvSpPr txBox="1"/>
          <p:nvPr/>
        </p:nvSpPr>
        <p:spPr>
          <a:xfrm>
            <a:off x="5549463" y="1786826"/>
            <a:ext cx="6174383" cy="4431983"/>
          </a:xfrm>
          <a:prstGeom prst="rect">
            <a:avLst/>
          </a:prstGeom>
          <a:noFill/>
        </p:spPr>
        <p:txBody>
          <a:bodyPr wrap="square" rtlCol="0">
            <a:spAutoFit/>
          </a:bodyPr>
          <a:lstStyle/>
          <a:p>
            <a:pPr marL="457200" indent="-457200">
              <a:spcAft>
                <a:spcPts val="1800"/>
              </a:spcAft>
              <a:buFont typeface="Arial" panose="020B0604020202020204" pitchFamily="34" charset="0"/>
              <a:buChar char="•"/>
            </a:pPr>
            <a:r>
              <a:rPr lang="en-US" sz="2800" b="1" dirty="0"/>
              <a:t>Fluzone® High-Dose: </a:t>
            </a:r>
            <a:r>
              <a:rPr lang="en-US" sz="2800" dirty="0"/>
              <a:t>contains 4 times the amount of antigen as a regular flu vaccine</a:t>
            </a:r>
          </a:p>
          <a:p>
            <a:pPr marL="457200" indent="-457200">
              <a:spcAft>
                <a:spcPts val="1800"/>
              </a:spcAft>
              <a:buFont typeface="Arial" panose="020B0604020202020204" pitchFamily="34" charset="0"/>
              <a:buChar char="•"/>
            </a:pPr>
            <a:r>
              <a:rPr lang="en-US" sz="2800" b="1" dirty="0"/>
              <a:t>Flublok®:</a:t>
            </a:r>
            <a:r>
              <a:rPr lang="en-US" sz="2800" dirty="0"/>
              <a:t> contains 3 times the amount of antigen as a regular flu vaccine (and has no egg protein) </a:t>
            </a:r>
            <a:endParaRPr lang="en-US" sz="2800" b="0" i="0" dirty="0">
              <a:solidFill>
                <a:srgbClr val="202124"/>
              </a:solidFill>
              <a:effectLst/>
              <a:latin typeface="Google Sans"/>
            </a:endParaRPr>
          </a:p>
          <a:p>
            <a:pPr marL="457200" indent="-457200">
              <a:spcAft>
                <a:spcPts val="1800"/>
              </a:spcAft>
              <a:buFont typeface="Arial" panose="020B0604020202020204" pitchFamily="34" charset="0"/>
              <a:buChar char="•"/>
            </a:pPr>
            <a:r>
              <a:rPr lang="en-US" sz="2800" b="1" dirty="0"/>
              <a:t>FLUAD™: </a:t>
            </a:r>
            <a:r>
              <a:rPr lang="en-US" sz="2800" dirty="0"/>
              <a:t>a standard dose flu vaccine with an ingredient added to help create a stronger immune response</a:t>
            </a:r>
          </a:p>
        </p:txBody>
      </p:sp>
      <p:sp>
        <p:nvSpPr>
          <p:cNvPr id="6" name="TextBox 5">
            <a:extLst>
              <a:ext uri="{FF2B5EF4-FFF2-40B4-BE49-F238E27FC236}">
                <a16:creationId xmlns:a16="http://schemas.microsoft.com/office/drawing/2014/main" id="{01BBE3F6-60AF-C48C-E9A4-F2A3A0DA31FF}"/>
              </a:ext>
            </a:extLst>
          </p:cNvPr>
          <p:cNvSpPr txBox="1"/>
          <p:nvPr/>
        </p:nvSpPr>
        <p:spPr>
          <a:xfrm>
            <a:off x="468154" y="4989673"/>
            <a:ext cx="4614042" cy="1015663"/>
          </a:xfrm>
          <a:prstGeom prst="rect">
            <a:avLst/>
          </a:prstGeom>
          <a:noFill/>
        </p:spPr>
        <p:txBody>
          <a:bodyPr wrap="square" rtlCol="0">
            <a:spAutoFit/>
          </a:bodyPr>
          <a:lstStyle/>
          <a:p>
            <a:pPr algn="ctr"/>
            <a:r>
              <a:rPr lang="en-US" sz="2000" b="0" i="0" dirty="0">
                <a:solidFill>
                  <a:srgbClr val="202124"/>
                </a:solidFill>
                <a:effectLst/>
                <a:latin typeface="Google Sans"/>
              </a:rPr>
              <a:t>Studies have shown these special vaccines lead to a better immune response in older adults than the usual flu vaccine.</a:t>
            </a:r>
            <a:endParaRPr lang="en-US" sz="2000" dirty="0"/>
          </a:p>
        </p:txBody>
      </p:sp>
      <p:pic>
        <p:nvPicPr>
          <p:cNvPr id="9" name="Picture 8" descr="Doctor administering needle to elderly">
            <a:extLst>
              <a:ext uri="{FF2B5EF4-FFF2-40B4-BE49-F238E27FC236}">
                <a16:creationId xmlns:a16="http://schemas.microsoft.com/office/drawing/2014/main" id="{29374816-A3C3-9B96-27E6-C990BD4647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6891" y="1326136"/>
            <a:ext cx="5276568" cy="3517712"/>
          </a:xfrm>
          <a:prstGeom prst="rect">
            <a:avLst/>
          </a:prstGeom>
        </p:spPr>
      </p:pic>
      <p:sp>
        <p:nvSpPr>
          <p:cNvPr id="2" name="Slide Number Placeholder 1">
            <a:extLst>
              <a:ext uri="{FF2B5EF4-FFF2-40B4-BE49-F238E27FC236}">
                <a16:creationId xmlns:a16="http://schemas.microsoft.com/office/drawing/2014/main" id="{54E605A0-67FA-13A8-DD0C-F9F7E2376354}"/>
              </a:ext>
            </a:extLst>
          </p:cNvPr>
          <p:cNvSpPr>
            <a:spLocks noGrp="1"/>
          </p:cNvSpPr>
          <p:nvPr>
            <p:ph type="sldNum" sz="quarter" idx="12"/>
          </p:nvPr>
        </p:nvSpPr>
        <p:spPr/>
        <p:txBody>
          <a:bodyPr/>
          <a:lstStyle/>
          <a:p>
            <a:fld id="{6229C22B-4774-6A4F-9027-E795ED4E5985}" type="slidenum">
              <a:rPr lang="en-US" smtClean="0"/>
              <a:t>13</a:t>
            </a:fld>
            <a:endParaRPr lang="en-US" dirty="0"/>
          </a:p>
        </p:txBody>
      </p:sp>
      <p:sp>
        <p:nvSpPr>
          <p:cNvPr id="5" name="Freeform 20">
            <a:extLst>
              <a:ext uri="{FF2B5EF4-FFF2-40B4-BE49-F238E27FC236}">
                <a16:creationId xmlns:a16="http://schemas.microsoft.com/office/drawing/2014/main" id="{D7ECDA55-3097-80F1-5459-BFD041697A76}"/>
              </a:ext>
            </a:extLst>
          </p:cNvPr>
          <p:cNvSpPr/>
          <p:nvPr/>
        </p:nvSpPr>
        <p:spPr>
          <a:xfrm rot="16200000">
            <a:off x="128937" y="119702"/>
            <a:ext cx="1458023" cy="1442117"/>
          </a:xfrm>
          <a:custGeom>
            <a:avLst/>
            <a:gdLst/>
            <a:ahLst/>
            <a:cxnLst/>
            <a:rect l="l" t="t" r="r" b="b"/>
            <a:pathLst>
              <a:path w="1555225" h="1538258">
                <a:moveTo>
                  <a:pt x="0" y="0"/>
                </a:moveTo>
                <a:lnTo>
                  <a:pt x="1555224" y="0"/>
                </a:lnTo>
                <a:lnTo>
                  <a:pt x="1555224" y="1538258"/>
                </a:lnTo>
                <a:lnTo>
                  <a:pt x="0" y="15382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688" dirty="0"/>
          </a:p>
        </p:txBody>
      </p:sp>
      <p:pic>
        <p:nvPicPr>
          <p:cNvPr id="7" name="Graphic 6" descr="Badge 3 with solid fill">
            <a:extLst>
              <a:ext uri="{FF2B5EF4-FFF2-40B4-BE49-F238E27FC236}">
                <a16:creationId xmlns:a16="http://schemas.microsoft.com/office/drawing/2014/main" id="{86728D2D-CDAD-6857-101B-0373ABB0517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551" y="62767"/>
            <a:ext cx="914400" cy="914400"/>
          </a:xfrm>
          <a:prstGeom prst="rect">
            <a:avLst/>
          </a:prstGeom>
        </p:spPr>
      </p:pic>
    </p:spTree>
    <p:extLst>
      <p:ext uri="{BB962C8B-B14F-4D97-AF65-F5344CB8AC3E}">
        <p14:creationId xmlns:p14="http://schemas.microsoft.com/office/powerpoint/2010/main" val="5068110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2239F26-6B14-6B4C-8B2D-082DD3416B4B}"/>
              </a:ext>
            </a:extLst>
          </p:cNvPr>
          <p:cNvGrpSpPr/>
          <p:nvPr/>
        </p:nvGrpSpPr>
        <p:grpSpPr>
          <a:xfrm>
            <a:off x="1063486" y="197380"/>
            <a:ext cx="9541565" cy="3390646"/>
            <a:chOff x="1063487" y="197380"/>
            <a:chExt cx="9174020" cy="2455268"/>
          </a:xfrm>
        </p:grpSpPr>
        <p:sp>
          <p:nvSpPr>
            <p:cNvPr id="2" name="Freeform 2"/>
            <p:cNvSpPr/>
            <p:nvPr/>
          </p:nvSpPr>
          <p:spPr>
            <a:xfrm>
              <a:off x="1063487" y="197380"/>
              <a:ext cx="9174020" cy="2455268"/>
            </a:xfrm>
            <a:custGeom>
              <a:avLst/>
              <a:gdLst/>
              <a:ahLst/>
              <a:cxnLst/>
              <a:rect l="l" t="t" r="r" b="b"/>
              <a:pathLst>
                <a:path w="7124803" h="2618952">
                  <a:moveTo>
                    <a:pt x="0" y="0"/>
                  </a:moveTo>
                  <a:lnTo>
                    <a:pt x="7124802" y="0"/>
                  </a:lnTo>
                  <a:lnTo>
                    <a:pt x="7124802" y="2618953"/>
                  </a:lnTo>
                  <a:lnTo>
                    <a:pt x="0" y="2618953"/>
                  </a:lnTo>
                  <a:lnTo>
                    <a:pt x="0" y="0"/>
                  </a:lnTo>
                  <a:close/>
                </a:path>
              </a:pathLst>
            </a:custGeom>
            <a:blipFill>
              <a:blip r:embed="rId3"/>
              <a:stretch>
                <a:fillRect/>
              </a:stretch>
            </a:blipFill>
          </p:spPr>
          <p:txBody>
            <a:bodyPr/>
            <a:lstStyle/>
            <a:p>
              <a:endParaRPr lang="en-US" sz="1688" dirty="0"/>
            </a:p>
          </p:txBody>
        </p:sp>
        <p:grpSp>
          <p:nvGrpSpPr>
            <p:cNvPr id="7" name="Group 6">
              <a:extLst>
                <a:ext uri="{FF2B5EF4-FFF2-40B4-BE49-F238E27FC236}">
                  <a16:creationId xmlns:a16="http://schemas.microsoft.com/office/drawing/2014/main" id="{F34CE243-A5B4-C323-B649-8FCF020EEB02}"/>
                </a:ext>
              </a:extLst>
            </p:cNvPr>
            <p:cNvGrpSpPr/>
            <p:nvPr/>
          </p:nvGrpSpPr>
          <p:grpSpPr>
            <a:xfrm>
              <a:off x="2991679" y="2241346"/>
              <a:ext cx="5956851" cy="369332"/>
              <a:chOff x="2991679" y="2241346"/>
              <a:chExt cx="5956851" cy="369332"/>
            </a:xfrm>
          </p:grpSpPr>
          <p:sp>
            <p:nvSpPr>
              <p:cNvPr id="4" name="TextBox 3">
                <a:extLst>
                  <a:ext uri="{FF2B5EF4-FFF2-40B4-BE49-F238E27FC236}">
                    <a16:creationId xmlns:a16="http://schemas.microsoft.com/office/drawing/2014/main" id="{67871B18-E899-3F76-4D81-E31BDADC9658}"/>
                  </a:ext>
                </a:extLst>
              </p:cNvPr>
              <p:cNvSpPr txBox="1"/>
              <p:nvPr/>
            </p:nvSpPr>
            <p:spPr>
              <a:xfrm>
                <a:off x="2991679" y="2241346"/>
                <a:ext cx="1639956" cy="369332"/>
              </a:xfrm>
              <a:prstGeom prst="rect">
                <a:avLst/>
              </a:prstGeom>
              <a:noFill/>
            </p:spPr>
            <p:txBody>
              <a:bodyPr wrap="square" rtlCol="0">
                <a:spAutoFit/>
              </a:bodyPr>
              <a:lstStyle/>
              <a:p>
                <a:r>
                  <a:rPr lang="en-US" dirty="0"/>
                  <a:t>Vaccinate staff</a:t>
                </a:r>
              </a:p>
            </p:txBody>
          </p:sp>
          <p:sp>
            <p:nvSpPr>
              <p:cNvPr id="5" name="TextBox 4">
                <a:extLst>
                  <a:ext uri="{FF2B5EF4-FFF2-40B4-BE49-F238E27FC236}">
                    <a16:creationId xmlns:a16="http://schemas.microsoft.com/office/drawing/2014/main" id="{1477E68B-B715-1CB1-16DC-2B0BB8AAD3EB}"/>
                  </a:ext>
                </a:extLst>
              </p:cNvPr>
              <p:cNvSpPr txBox="1"/>
              <p:nvPr/>
            </p:nvSpPr>
            <p:spPr>
              <a:xfrm>
                <a:off x="4641778" y="2241346"/>
                <a:ext cx="2017439" cy="369332"/>
              </a:xfrm>
              <a:prstGeom prst="rect">
                <a:avLst/>
              </a:prstGeom>
              <a:noFill/>
            </p:spPr>
            <p:txBody>
              <a:bodyPr wrap="square" rtlCol="0">
                <a:spAutoFit/>
              </a:bodyPr>
              <a:lstStyle/>
              <a:p>
                <a:r>
                  <a:rPr lang="en-US" dirty="0"/>
                  <a:t>Vaccinate residents</a:t>
                </a:r>
              </a:p>
            </p:txBody>
          </p:sp>
          <p:sp>
            <p:nvSpPr>
              <p:cNvPr id="6" name="TextBox 5">
                <a:extLst>
                  <a:ext uri="{FF2B5EF4-FFF2-40B4-BE49-F238E27FC236}">
                    <a16:creationId xmlns:a16="http://schemas.microsoft.com/office/drawing/2014/main" id="{5C92A305-4B81-1FC9-072C-01544AABBFBA}"/>
                  </a:ext>
                </a:extLst>
              </p:cNvPr>
              <p:cNvSpPr txBox="1"/>
              <p:nvPr/>
            </p:nvSpPr>
            <p:spPr>
              <a:xfrm>
                <a:off x="6931091" y="2241346"/>
                <a:ext cx="2017439" cy="369332"/>
              </a:xfrm>
              <a:prstGeom prst="rect">
                <a:avLst/>
              </a:prstGeom>
              <a:noFill/>
            </p:spPr>
            <p:txBody>
              <a:bodyPr wrap="square" rtlCol="0">
                <a:spAutoFit/>
              </a:bodyPr>
              <a:lstStyle/>
              <a:p>
                <a:r>
                  <a:rPr lang="en-US" dirty="0"/>
                  <a:t>Good handwashing</a:t>
                </a:r>
              </a:p>
            </p:txBody>
          </p:sp>
        </p:grpSp>
      </p:grpSp>
      <p:sp>
        <p:nvSpPr>
          <p:cNvPr id="3" name="TextBox 3"/>
          <p:cNvSpPr txBox="1"/>
          <p:nvPr/>
        </p:nvSpPr>
        <p:spPr>
          <a:xfrm>
            <a:off x="848139" y="3518130"/>
            <a:ext cx="10495722" cy="3016210"/>
          </a:xfrm>
          <a:prstGeom prst="rect">
            <a:avLst/>
          </a:prstGeom>
          <a:solidFill>
            <a:schemeClr val="bg1"/>
          </a:solidFill>
        </p:spPr>
        <p:txBody>
          <a:bodyPr wrap="square" lIns="0" tIns="0" rIns="0" bIns="0" rtlCol="0" anchor="t">
            <a:spAutoFit/>
          </a:bodyPr>
          <a:lstStyle/>
          <a:p>
            <a:pPr marL="0" marR="0">
              <a:spcBef>
                <a:spcPts val="0"/>
              </a:spcBef>
              <a:spcAft>
                <a:spcPts val="0"/>
              </a:spcAft>
            </a:pPr>
            <a:r>
              <a:rPr lang="en-US" sz="2800" dirty="0">
                <a:effectLst/>
                <a:ea typeface="Times New Roman" panose="02020603050405020304" pitchFamily="18" charset="0"/>
              </a:rPr>
              <a:t>Under the “</a:t>
            </a:r>
            <a:r>
              <a:rPr lang="en-US" sz="2800" b="1" dirty="0">
                <a:solidFill>
                  <a:srgbClr val="2267A3"/>
                </a:solidFill>
                <a:effectLst/>
                <a:ea typeface="Times New Roman" panose="02020603050405020304" pitchFamily="18" charset="0"/>
              </a:rPr>
              <a:t>Swiss cheese model</a:t>
            </a:r>
            <a:r>
              <a:rPr lang="en-US" sz="2800" dirty="0">
                <a:effectLst/>
                <a:ea typeface="Times New Roman" panose="02020603050405020304" pitchFamily="18" charset="0"/>
              </a:rPr>
              <a:t>,” each layer of protection against infection has holes. Using </a:t>
            </a:r>
            <a:r>
              <a:rPr lang="en-US" sz="2800" b="1" dirty="0">
                <a:effectLst/>
                <a:ea typeface="Times New Roman" panose="02020603050405020304" pitchFamily="18" charset="0"/>
              </a:rPr>
              <a:t>several layers of defense </a:t>
            </a:r>
            <a:r>
              <a:rPr lang="en-US" sz="2800" dirty="0">
                <a:effectLst/>
                <a:ea typeface="Times New Roman" panose="02020603050405020304" pitchFamily="18" charset="0"/>
              </a:rPr>
              <a:t>can help keep our residents better protected</a:t>
            </a:r>
            <a:r>
              <a:rPr lang="en-US" sz="2800" b="1" dirty="0">
                <a:effectLst/>
                <a:ea typeface="Times New Roman" panose="02020603050405020304" pitchFamily="18" charset="0"/>
              </a:rPr>
              <a:t>.</a:t>
            </a:r>
            <a:endParaRPr lang="en-US" sz="2800" dirty="0">
              <a:effectLst/>
              <a:ea typeface="Times New Roman" panose="02020603050405020304" pitchFamily="18" charset="0"/>
            </a:endParaRPr>
          </a:p>
          <a:p>
            <a:pPr marL="0" marR="0">
              <a:spcBef>
                <a:spcPts val="0"/>
              </a:spcBef>
              <a:spcAft>
                <a:spcPts val="0"/>
              </a:spcAft>
            </a:pPr>
            <a:endParaRPr lang="en-US" sz="2800" dirty="0">
              <a:ea typeface="Times New Roman" panose="02020603050405020304" pitchFamily="18" charset="0"/>
            </a:endParaRPr>
          </a:p>
          <a:p>
            <a:pPr marL="0" marR="0">
              <a:spcBef>
                <a:spcPts val="0"/>
              </a:spcBef>
              <a:spcAft>
                <a:spcPts val="0"/>
              </a:spcAft>
            </a:pPr>
            <a:r>
              <a:rPr lang="en-US" sz="2800" dirty="0">
                <a:effectLst/>
                <a:ea typeface="Times New Roman" panose="02020603050405020304" pitchFamily="18" charset="0"/>
              </a:rPr>
              <a:t>The 'holes' in one layer of defense may be covered by another layer of defense. It is still possible for the infection to “get through,” but the chances go down with each added layer of defense.</a:t>
            </a:r>
          </a:p>
        </p:txBody>
      </p:sp>
      <p:sp>
        <p:nvSpPr>
          <p:cNvPr id="9" name="Slide Number Placeholder 8">
            <a:extLst>
              <a:ext uri="{FF2B5EF4-FFF2-40B4-BE49-F238E27FC236}">
                <a16:creationId xmlns:a16="http://schemas.microsoft.com/office/drawing/2014/main" id="{6DE43663-8C78-7AAD-1A2A-0223D27136C5}"/>
              </a:ext>
            </a:extLst>
          </p:cNvPr>
          <p:cNvSpPr>
            <a:spLocks noGrp="1"/>
          </p:cNvSpPr>
          <p:nvPr>
            <p:ph type="sldNum" sz="quarter" idx="12"/>
          </p:nvPr>
        </p:nvSpPr>
        <p:spPr/>
        <p:txBody>
          <a:bodyPr/>
          <a:lstStyle/>
          <a:p>
            <a:fld id="{6229C22B-4774-6A4F-9027-E795ED4E5985}" type="slidenum">
              <a:rPr lang="en-US" smtClean="0"/>
              <a:t>14</a:t>
            </a:fld>
            <a:endParaRPr lang="en-US" dirty="0"/>
          </a:p>
        </p:txBody>
      </p:sp>
      <p:pic>
        <p:nvPicPr>
          <p:cNvPr id="11" name="Picture 10">
            <a:extLst>
              <a:ext uri="{FF2B5EF4-FFF2-40B4-BE49-F238E27FC236}">
                <a16:creationId xmlns:a16="http://schemas.microsoft.com/office/drawing/2014/main" id="{960B7828-DBCD-9743-5C6A-DAA19F4D3394}"/>
              </a:ext>
            </a:extLst>
          </p:cNvPr>
          <p:cNvPicPr>
            <a:picLocks noChangeAspect="1"/>
          </p:cNvPicPr>
          <p:nvPr/>
        </p:nvPicPr>
        <p:blipFill>
          <a:blip r:embed="rId4"/>
          <a:stretch>
            <a:fillRect/>
          </a:stretch>
        </p:blipFill>
        <p:spPr>
          <a:xfrm>
            <a:off x="149086" y="114616"/>
            <a:ext cx="914400" cy="914400"/>
          </a:xfrm>
          <a:prstGeom prst="rect">
            <a:avLst/>
          </a:prstGeom>
        </p:spPr>
      </p:pic>
    </p:spTree>
    <p:extLst>
      <p:ext uri="{BB962C8B-B14F-4D97-AF65-F5344CB8AC3E}">
        <p14:creationId xmlns:p14="http://schemas.microsoft.com/office/powerpoint/2010/main" val="4269928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1045317-8FAF-6164-2813-A3E2BE3AB4D9}"/>
              </a:ext>
            </a:extLst>
          </p:cNvPr>
          <p:cNvSpPr txBox="1"/>
          <p:nvPr/>
        </p:nvSpPr>
        <p:spPr>
          <a:xfrm>
            <a:off x="1879324" y="1490008"/>
            <a:ext cx="4216676" cy="1938992"/>
          </a:xfrm>
          <a:prstGeom prst="rect">
            <a:avLst/>
          </a:prstGeom>
          <a:noFill/>
        </p:spPr>
        <p:txBody>
          <a:bodyPr wrap="square">
            <a:spAutoFit/>
          </a:bodyPr>
          <a:lstStyle/>
          <a:p>
            <a:r>
              <a:rPr lang="en-US" sz="4000" b="1" kern="1200" dirty="0">
                <a:solidFill>
                  <a:srgbClr val="2267A3"/>
                </a:solidFill>
                <a:latin typeface="+mj-lt"/>
                <a:ea typeface="+mj-ea"/>
                <a:cs typeface="+mj-cs"/>
              </a:rPr>
              <a:t>Being sick in bed can start a downhill cascade</a:t>
            </a:r>
            <a:endParaRPr lang="en-US" sz="4000" b="1" dirty="0">
              <a:solidFill>
                <a:srgbClr val="2267A3"/>
              </a:solidFill>
            </a:endParaRPr>
          </a:p>
        </p:txBody>
      </p:sp>
      <p:sp>
        <p:nvSpPr>
          <p:cNvPr id="6" name="Oval 5">
            <a:extLst>
              <a:ext uri="{FF2B5EF4-FFF2-40B4-BE49-F238E27FC236}">
                <a16:creationId xmlns:a16="http://schemas.microsoft.com/office/drawing/2014/main" id="{B071DE2F-A824-F143-60FE-9A8BD63475D9}"/>
              </a:ext>
            </a:extLst>
          </p:cNvPr>
          <p:cNvSpPr/>
          <p:nvPr/>
        </p:nvSpPr>
        <p:spPr>
          <a:xfrm>
            <a:off x="6235735" y="1005839"/>
            <a:ext cx="4846320" cy="4846320"/>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4" descr="Downstairs with solid fill">
            <a:extLst>
              <a:ext uri="{FF2B5EF4-FFF2-40B4-BE49-F238E27FC236}">
                <a16:creationId xmlns:a16="http://schemas.microsoft.com/office/drawing/2014/main" id="{428DB640-6862-07CE-D4AD-9ACD395F7D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45286" y="1715390"/>
            <a:ext cx="3427219" cy="3427219"/>
          </a:xfrm>
          <a:prstGeom prst="rect">
            <a:avLst/>
          </a:prstGeom>
        </p:spPr>
      </p:pic>
      <p:sp>
        <p:nvSpPr>
          <p:cNvPr id="2" name="Slide Number Placeholder 1">
            <a:extLst>
              <a:ext uri="{FF2B5EF4-FFF2-40B4-BE49-F238E27FC236}">
                <a16:creationId xmlns:a16="http://schemas.microsoft.com/office/drawing/2014/main" id="{159B9994-26A7-A851-5948-D8693B63FB47}"/>
              </a:ext>
            </a:extLst>
          </p:cNvPr>
          <p:cNvSpPr>
            <a:spLocks noGrp="1"/>
          </p:cNvSpPr>
          <p:nvPr>
            <p:ph type="sldNum" sz="quarter" idx="12"/>
          </p:nvPr>
        </p:nvSpPr>
        <p:spPr/>
        <p:txBody>
          <a:bodyPr/>
          <a:lstStyle/>
          <a:p>
            <a:fld id="{6229C22B-4774-6A4F-9027-E795ED4E5985}" type="slidenum">
              <a:rPr lang="en-US" smtClean="0"/>
              <a:t>15</a:t>
            </a:fld>
            <a:endParaRPr lang="en-US" dirty="0"/>
          </a:p>
        </p:txBody>
      </p:sp>
    </p:spTree>
    <p:extLst>
      <p:ext uri="{BB962C8B-B14F-4D97-AF65-F5344CB8AC3E}">
        <p14:creationId xmlns:p14="http://schemas.microsoft.com/office/powerpoint/2010/main" val="30427036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76490-4391-3F58-6B8C-50A049A80D8B}"/>
              </a:ext>
            </a:extLst>
          </p:cNvPr>
          <p:cNvSpPr>
            <a:spLocks noGrp="1"/>
          </p:cNvSpPr>
          <p:nvPr>
            <p:ph type="title"/>
          </p:nvPr>
        </p:nvSpPr>
        <p:spPr>
          <a:xfrm>
            <a:off x="500269" y="365124"/>
            <a:ext cx="10515600" cy="1325563"/>
          </a:xfrm>
        </p:spPr>
        <p:txBody>
          <a:bodyPr/>
          <a:lstStyle/>
          <a:p>
            <a:r>
              <a:rPr lang="en-US" dirty="0"/>
              <a:t>In summary</a:t>
            </a:r>
          </a:p>
        </p:txBody>
      </p:sp>
      <p:sp>
        <p:nvSpPr>
          <p:cNvPr id="3" name="TextBox 2">
            <a:extLst>
              <a:ext uri="{FF2B5EF4-FFF2-40B4-BE49-F238E27FC236}">
                <a16:creationId xmlns:a16="http://schemas.microsoft.com/office/drawing/2014/main" id="{FD81F0F0-4BC7-B8C6-07E4-E6495C9DBC17}"/>
              </a:ext>
            </a:extLst>
          </p:cNvPr>
          <p:cNvSpPr txBox="1"/>
          <p:nvPr/>
        </p:nvSpPr>
        <p:spPr>
          <a:xfrm>
            <a:off x="844827" y="1798983"/>
            <a:ext cx="10284090" cy="4278094"/>
          </a:xfrm>
          <a:prstGeom prst="rect">
            <a:avLst/>
          </a:prstGeom>
          <a:noFill/>
        </p:spPr>
        <p:txBody>
          <a:bodyPr wrap="square" rtlCol="0">
            <a:spAutoFit/>
          </a:bodyPr>
          <a:lstStyle/>
          <a:p>
            <a:pPr marL="457200" indent="-457200">
              <a:spcAft>
                <a:spcPts val="1200"/>
              </a:spcAft>
              <a:buFont typeface="Arial" panose="020B0604020202020204" pitchFamily="34" charset="0"/>
              <a:buChar char="•"/>
            </a:pPr>
            <a:r>
              <a:rPr lang="en-US" sz="2800" dirty="0">
                <a:ea typeface="Times New Roman" panose="02020603050405020304" pitchFamily="18" charset="0"/>
              </a:rPr>
              <a:t>W</a:t>
            </a:r>
            <a:r>
              <a:rPr lang="en-US" sz="2800" dirty="0">
                <a:effectLst/>
                <a:ea typeface="Times New Roman" panose="02020603050405020304" pitchFamily="18" charset="0"/>
              </a:rPr>
              <a:t>e work in </a:t>
            </a:r>
            <a:r>
              <a:rPr lang="en-US" sz="2800" b="1" dirty="0">
                <a:solidFill>
                  <a:srgbClr val="2267A3"/>
                </a:solidFill>
                <a:effectLst/>
                <a:ea typeface="Times New Roman" panose="02020603050405020304" pitchFamily="18" charset="0"/>
              </a:rPr>
              <a:t>close contact </a:t>
            </a:r>
            <a:r>
              <a:rPr lang="en-US" sz="2800" dirty="0">
                <a:effectLst/>
                <a:ea typeface="Times New Roman" panose="02020603050405020304" pitchFamily="18" charset="0"/>
              </a:rPr>
              <a:t>with very vulnerable people, so layers of extra precautions are needed to keep them healthy. </a:t>
            </a:r>
          </a:p>
          <a:p>
            <a:pPr marL="457200" indent="-457200">
              <a:spcAft>
                <a:spcPts val="1200"/>
              </a:spcAft>
              <a:buFont typeface="Arial" panose="020B0604020202020204" pitchFamily="34" charset="0"/>
              <a:buChar char="•"/>
            </a:pPr>
            <a:r>
              <a:rPr lang="en-US" sz="2800" dirty="0">
                <a:effectLst/>
                <a:ea typeface="Times New Roman" panose="02020603050405020304" pitchFamily="18" charset="0"/>
              </a:rPr>
              <a:t>Vaccination is an important part of the </a:t>
            </a:r>
            <a:r>
              <a:rPr lang="en-US" sz="2800" b="1" dirty="0">
                <a:solidFill>
                  <a:srgbClr val="2267A3"/>
                </a:solidFill>
                <a:effectLst/>
                <a:ea typeface="Times New Roman" panose="02020603050405020304" pitchFamily="18" charset="0"/>
              </a:rPr>
              <a:t>protection for all of us </a:t>
            </a:r>
            <a:r>
              <a:rPr lang="en-US" sz="2800" dirty="0">
                <a:effectLst/>
                <a:ea typeface="Times New Roman" panose="02020603050405020304" pitchFamily="18" charset="0"/>
              </a:rPr>
              <a:t>(including residents, co-workers, and our families). </a:t>
            </a:r>
          </a:p>
          <a:p>
            <a:pPr marL="457200" indent="-457200">
              <a:spcAft>
                <a:spcPts val="1200"/>
              </a:spcAft>
              <a:buFont typeface="Arial" panose="020B0604020202020204" pitchFamily="34" charset="0"/>
              <a:buChar char="•"/>
            </a:pPr>
            <a:r>
              <a:rPr lang="en-US" sz="2800" dirty="0">
                <a:ea typeface="Times New Roman" panose="02020603050405020304" pitchFamily="18" charset="0"/>
              </a:rPr>
              <a:t>T</a:t>
            </a:r>
            <a:r>
              <a:rPr lang="en-US" sz="2800" dirty="0">
                <a:effectLst/>
                <a:ea typeface="Times New Roman" panose="02020603050405020304" pitchFamily="18" charset="0"/>
              </a:rPr>
              <a:t>here is so much evidence that vaccination is important that to get a CMS </a:t>
            </a:r>
            <a:r>
              <a:rPr lang="en-US" sz="2800" b="1" dirty="0">
                <a:solidFill>
                  <a:srgbClr val="2267A3"/>
                </a:solidFill>
                <a:effectLst/>
                <a:ea typeface="Times New Roman" panose="02020603050405020304" pitchFamily="18" charset="0"/>
              </a:rPr>
              <a:t>five-star quality rating</a:t>
            </a:r>
            <a:r>
              <a:rPr lang="en-US" sz="2800" dirty="0">
                <a:effectLst/>
                <a:ea typeface="Times New Roman" panose="02020603050405020304" pitchFamily="18" charset="0"/>
              </a:rPr>
              <a:t>, we must show that a high percentage of our residents are up to date on their pneumonia and flu vaccines and that a high percent of staff are up to date on their flu vaccine, too.</a:t>
            </a:r>
          </a:p>
        </p:txBody>
      </p:sp>
      <p:sp>
        <p:nvSpPr>
          <p:cNvPr id="10" name="Slide Number Placeholder 9">
            <a:extLst>
              <a:ext uri="{FF2B5EF4-FFF2-40B4-BE49-F238E27FC236}">
                <a16:creationId xmlns:a16="http://schemas.microsoft.com/office/drawing/2014/main" id="{7AAE4D04-63D7-3DBA-B3AF-F43121E2519E}"/>
              </a:ext>
            </a:extLst>
          </p:cNvPr>
          <p:cNvSpPr>
            <a:spLocks noGrp="1"/>
          </p:cNvSpPr>
          <p:nvPr>
            <p:ph type="sldNum" sz="quarter" idx="12"/>
          </p:nvPr>
        </p:nvSpPr>
        <p:spPr/>
        <p:txBody>
          <a:bodyPr/>
          <a:lstStyle/>
          <a:p>
            <a:fld id="{6229C22B-4774-6A4F-9027-E795ED4E5985}" type="slidenum">
              <a:rPr lang="en-US" smtClean="0"/>
              <a:t>16</a:t>
            </a:fld>
            <a:endParaRPr lang="en-US" dirty="0"/>
          </a:p>
        </p:txBody>
      </p:sp>
      <p:sp>
        <p:nvSpPr>
          <p:cNvPr id="11" name="Freeform 7">
            <a:extLst>
              <a:ext uri="{FF2B5EF4-FFF2-40B4-BE49-F238E27FC236}">
                <a16:creationId xmlns:a16="http://schemas.microsoft.com/office/drawing/2014/main" id="{18F4D6D2-DC6A-83AF-5164-A6DA19E5B3DE}"/>
              </a:ext>
            </a:extLst>
          </p:cNvPr>
          <p:cNvSpPr/>
          <p:nvPr/>
        </p:nvSpPr>
        <p:spPr>
          <a:xfrm>
            <a:off x="8177741" y="236060"/>
            <a:ext cx="2502434" cy="1049658"/>
          </a:xfrm>
          <a:custGeom>
            <a:avLst/>
            <a:gdLst/>
            <a:ahLst/>
            <a:cxnLst/>
            <a:rect l="l" t="t" r="r" b="b"/>
            <a:pathLst>
              <a:path w="2401606" h="1437961">
                <a:moveTo>
                  <a:pt x="0" y="0"/>
                </a:moveTo>
                <a:lnTo>
                  <a:pt x="2401606" y="0"/>
                </a:lnTo>
                <a:lnTo>
                  <a:pt x="2401606" y="1437961"/>
                </a:lnTo>
                <a:lnTo>
                  <a:pt x="0" y="1437961"/>
                </a:lnTo>
                <a:lnTo>
                  <a:pt x="0" y="0"/>
                </a:lnTo>
                <a:close/>
              </a:path>
            </a:pathLst>
          </a:custGeom>
          <a: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US" dirty="0"/>
          </a:p>
        </p:txBody>
      </p:sp>
      <p:sp>
        <p:nvSpPr>
          <p:cNvPr id="4" name="TextBox 3">
            <a:extLst>
              <a:ext uri="{FF2B5EF4-FFF2-40B4-BE49-F238E27FC236}">
                <a16:creationId xmlns:a16="http://schemas.microsoft.com/office/drawing/2014/main" id="{EAD02DB9-DED5-2FBE-CAF4-7E203A3C3FBC}"/>
              </a:ext>
            </a:extLst>
          </p:cNvPr>
          <p:cNvSpPr txBox="1"/>
          <p:nvPr/>
        </p:nvSpPr>
        <p:spPr>
          <a:xfrm>
            <a:off x="414453" y="6077077"/>
            <a:ext cx="11363093" cy="646331"/>
          </a:xfrm>
          <a:prstGeom prst="rect">
            <a:avLst/>
          </a:prstGeom>
          <a:noFill/>
        </p:spPr>
        <p:txBody>
          <a:bodyPr wrap="square" rtlCol="0">
            <a:spAutoFit/>
          </a:bodyPr>
          <a:lstStyle/>
          <a:p>
            <a:r>
              <a:rPr lang="en-US" dirty="0"/>
              <a:t>To see nursing homes’ ratings, go to www.medicare.gov/care-compare/?redirect=true&amp;providerType=NursingHome</a:t>
            </a:r>
          </a:p>
          <a:p>
            <a:endParaRPr lang="en-US" dirty="0"/>
          </a:p>
        </p:txBody>
      </p:sp>
      <p:pic>
        <p:nvPicPr>
          <p:cNvPr id="6" name="Graphic 5">
            <a:extLst>
              <a:ext uri="{FF2B5EF4-FFF2-40B4-BE49-F238E27FC236}">
                <a16:creationId xmlns:a16="http://schemas.microsoft.com/office/drawing/2014/main" id="{72885FA5-EF33-E352-2D68-64781421B17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91689" y="1263036"/>
            <a:ext cx="2874538" cy="407874"/>
          </a:xfrm>
          <a:prstGeom prst="rect">
            <a:avLst/>
          </a:prstGeom>
        </p:spPr>
      </p:pic>
    </p:spTree>
    <p:extLst>
      <p:ext uri="{BB962C8B-B14F-4D97-AF65-F5344CB8AC3E}">
        <p14:creationId xmlns:p14="http://schemas.microsoft.com/office/powerpoint/2010/main" val="26898248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B0705-1DED-6631-EE1D-2727382B8EB2}"/>
              </a:ext>
            </a:extLst>
          </p:cNvPr>
          <p:cNvSpPr>
            <a:spLocks noGrp="1"/>
          </p:cNvSpPr>
          <p:nvPr>
            <p:ph type="title"/>
          </p:nvPr>
        </p:nvSpPr>
        <p:spPr>
          <a:xfrm>
            <a:off x="3766185" y="1600200"/>
            <a:ext cx="5118735" cy="2728912"/>
          </a:xfrm>
        </p:spPr>
        <p:txBody>
          <a:bodyPr>
            <a:normAutofit/>
          </a:bodyPr>
          <a:lstStyle/>
          <a:p>
            <a:pPr marR="0" lvl="0" algn="ctr">
              <a:lnSpc>
                <a:spcPct val="100000"/>
              </a:lnSpc>
              <a:spcBef>
                <a:spcPts val="0"/>
              </a:spcBef>
            </a:pPr>
            <a:r>
              <a:rPr lang="en-US" dirty="0"/>
              <a:t>Which vaccines are recommended for older adults and what diseases are we preventing?</a:t>
            </a:r>
          </a:p>
        </p:txBody>
      </p:sp>
      <p:sp>
        <p:nvSpPr>
          <p:cNvPr id="3" name="Slide Number Placeholder 2">
            <a:extLst>
              <a:ext uri="{FF2B5EF4-FFF2-40B4-BE49-F238E27FC236}">
                <a16:creationId xmlns:a16="http://schemas.microsoft.com/office/drawing/2014/main" id="{9CF230E6-B82D-79B8-A6EC-6F2B887EF3E3}"/>
              </a:ext>
            </a:extLst>
          </p:cNvPr>
          <p:cNvSpPr>
            <a:spLocks noGrp="1"/>
          </p:cNvSpPr>
          <p:nvPr>
            <p:ph type="sldNum" sz="quarter" idx="12"/>
          </p:nvPr>
        </p:nvSpPr>
        <p:spPr/>
        <p:txBody>
          <a:bodyPr/>
          <a:lstStyle/>
          <a:p>
            <a:fld id="{6229C22B-4774-6A4F-9027-E795ED4E5985}" type="slidenum">
              <a:rPr lang="en-US" smtClean="0"/>
              <a:t>17</a:t>
            </a:fld>
            <a:endParaRPr lang="en-US" dirty="0"/>
          </a:p>
        </p:txBody>
      </p:sp>
    </p:spTree>
    <p:extLst>
      <p:ext uri="{BB962C8B-B14F-4D97-AF65-F5344CB8AC3E}">
        <p14:creationId xmlns:p14="http://schemas.microsoft.com/office/powerpoint/2010/main" val="41240942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D47E1-D668-0C7C-D0AE-71A6EDCADA58}"/>
              </a:ext>
            </a:extLst>
          </p:cNvPr>
          <p:cNvSpPr>
            <a:spLocks noGrp="1"/>
          </p:cNvSpPr>
          <p:nvPr>
            <p:ph type="title"/>
          </p:nvPr>
        </p:nvSpPr>
        <p:spPr>
          <a:xfrm>
            <a:off x="7477737" y="2103437"/>
            <a:ext cx="4061799" cy="1325563"/>
          </a:xfrm>
        </p:spPr>
        <p:txBody>
          <a:bodyPr/>
          <a:lstStyle/>
          <a:p>
            <a:r>
              <a:rPr lang="en-US" dirty="0"/>
              <a:t>Discussion point:</a:t>
            </a:r>
          </a:p>
        </p:txBody>
      </p:sp>
      <p:sp>
        <p:nvSpPr>
          <p:cNvPr id="3" name="Slide Number Placeholder 2">
            <a:extLst>
              <a:ext uri="{FF2B5EF4-FFF2-40B4-BE49-F238E27FC236}">
                <a16:creationId xmlns:a16="http://schemas.microsoft.com/office/drawing/2014/main" id="{2D6C6D91-5EDC-642C-C4E3-3C3842916633}"/>
              </a:ext>
            </a:extLst>
          </p:cNvPr>
          <p:cNvSpPr>
            <a:spLocks noGrp="1"/>
          </p:cNvSpPr>
          <p:nvPr>
            <p:ph type="sldNum" sz="quarter" idx="12"/>
          </p:nvPr>
        </p:nvSpPr>
        <p:spPr/>
        <p:txBody>
          <a:bodyPr/>
          <a:lstStyle/>
          <a:p>
            <a:fld id="{6229C22B-4774-6A4F-9027-E795ED4E5985}" type="slidenum">
              <a:rPr lang="en-US" smtClean="0"/>
              <a:t>18</a:t>
            </a:fld>
            <a:endParaRPr lang="en-US" dirty="0"/>
          </a:p>
        </p:txBody>
      </p:sp>
      <p:pic>
        <p:nvPicPr>
          <p:cNvPr id="5" name="Picture 4" descr="A group of blue and yellow speech bubbles&#10;&#10;Description automatically generated">
            <a:extLst>
              <a:ext uri="{FF2B5EF4-FFF2-40B4-BE49-F238E27FC236}">
                <a16:creationId xmlns:a16="http://schemas.microsoft.com/office/drawing/2014/main" id="{AADE6EFD-140F-1AC5-B7B1-EEFBDF72F75B}"/>
              </a:ext>
            </a:extLst>
          </p:cNvPr>
          <p:cNvPicPr>
            <a:picLocks noChangeAspect="1"/>
          </p:cNvPicPr>
          <p:nvPr/>
        </p:nvPicPr>
        <p:blipFill>
          <a:blip r:embed="rId3"/>
          <a:stretch>
            <a:fillRect/>
          </a:stretch>
        </p:blipFill>
        <p:spPr>
          <a:xfrm>
            <a:off x="838200" y="347447"/>
            <a:ext cx="6453801" cy="6145428"/>
          </a:xfrm>
          <a:prstGeom prst="rect">
            <a:avLst/>
          </a:prstGeom>
        </p:spPr>
      </p:pic>
      <p:sp>
        <p:nvSpPr>
          <p:cNvPr id="6" name="Title 1">
            <a:extLst>
              <a:ext uri="{FF2B5EF4-FFF2-40B4-BE49-F238E27FC236}">
                <a16:creationId xmlns:a16="http://schemas.microsoft.com/office/drawing/2014/main" id="{6B30C2FF-804F-80D0-37D3-EA18C816F386}"/>
              </a:ext>
            </a:extLst>
          </p:cNvPr>
          <p:cNvSpPr txBox="1">
            <a:spLocks/>
          </p:cNvSpPr>
          <p:nvPr/>
        </p:nvSpPr>
        <p:spPr>
          <a:xfrm>
            <a:off x="7477737" y="3014663"/>
            <a:ext cx="4338026" cy="30638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rgbClr val="2267A3"/>
                </a:solidFill>
                <a:latin typeface="+mj-lt"/>
                <a:ea typeface="+mj-ea"/>
                <a:cs typeface="+mj-cs"/>
              </a:defRPr>
            </a:lvl1pPr>
          </a:lstStyle>
          <a:p>
            <a:pPr>
              <a:lnSpc>
                <a:spcPct val="100000"/>
              </a:lnSpc>
            </a:pPr>
            <a:r>
              <a:rPr lang="en-US" sz="3600" dirty="0">
                <a:solidFill>
                  <a:schemeClr val="tx1"/>
                </a:solidFill>
              </a:rPr>
              <a:t>How many vaccines can you name that are routine for older adults?</a:t>
            </a:r>
          </a:p>
        </p:txBody>
      </p:sp>
    </p:spTree>
    <p:extLst>
      <p:ext uri="{BB962C8B-B14F-4D97-AF65-F5344CB8AC3E}">
        <p14:creationId xmlns:p14="http://schemas.microsoft.com/office/powerpoint/2010/main" val="35544182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5F76D-AEA1-F95B-8433-737E01F83515}"/>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8EAF2AFD-BBFF-D89C-6F6A-7697E4D2D4EF}"/>
              </a:ext>
            </a:extLst>
          </p:cNvPr>
          <p:cNvSpPr>
            <a:spLocks noGrp="1"/>
          </p:cNvSpPr>
          <p:nvPr>
            <p:ph idx="1"/>
          </p:nvPr>
        </p:nvSpPr>
        <p:spPr>
          <a:xfrm>
            <a:off x="838200" y="1509557"/>
            <a:ext cx="11005556" cy="4954316"/>
          </a:xfrm>
        </p:spPr>
        <p:txBody>
          <a:bodyPr>
            <a:normAutofit/>
          </a:bodyPr>
          <a:lstStyle/>
          <a:p>
            <a:pPr marL="0" indent="0">
              <a:lnSpc>
                <a:spcPct val="100000"/>
              </a:lnSpc>
              <a:spcAft>
                <a:spcPts val="1200"/>
              </a:spcAft>
              <a:buNone/>
            </a:pPr>
            <a:r>
              <a:rPr lang="en-US" sz="3000" dirty="0">
                <a:latin typeface="Calibri" panose="020F0502020204030204" pitchFamily="34" charset="0"/>
                <a:ea typeface="Times New Roman" panose="02020603050405020304" pitchFamily="18" charset="0"/>
              </a:rPr>
              <a:t>Routine vaccines for older adults include:</a:t>
            </a:r>
            <a:endParaRPr lang="en-US" sz="3000" dirty="0">
              <a:effectLst/>
              <a:latin typeface="Calibri" panose="020F0502020204030204" pitchFamily="34" charset="0"/>
              <a:ea typeface="Times New Roman" panose="02020603050405020304" pitchFamily="18" charset="0"/>
            </a:endParaRPr>
          </a:p>
          <a:p>
            <a:pPr marL="1657350" lvl="3" indent="-285750">
              <a:lnSpc>
                <a:spcPct val="100000"/>
              </a:lnSpc>
              <a:spcBef>
                <a:spcPts val="0"/>
              </a:spcBef>
              <a:spcAft>
                <a:spcPts val="1200"/>
              </a:spcAft>
              <a:buFont typeface="+mj-lt"/>
              <a:buAutoNum type="arabicPeriod"/>
            </a:pPr>
            <a:r>
              <a:rPr lang="en-US" sz="3000" dirty="0">
                <a:effectLst/>
                <a:latin typeface="Calibri" panose="020F0502020204030204" pitchFamily="34" charset="0"/>
                <a:ea typeface="Calibri" panose="020F0502020204030204" pitchFamily="34" charset="0"/>
                <a:cs typeface="Calibri" panose="020F0502020204030204" pitchFamily="34" charset="0"/>
              </a:rPr>
              <a:t>RSV</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1657350" lvl="3" indent="-285750">
              <a:lnSpc>
                <a:spcPct val="100000"/>
              </a:lnSpc>
              <a:spcBef>
                <a:spcPts val="0"/>
              </a:spcBef>
              <a:spcAft>
                <a:spcPts val="1200"/>
              </a:spcAft>
              <a:buFont typeface="+mj-lt"/>
              <a:buAutoNum type="arabicPeriod"/>
            </a:pPr>
            <a:r>
              <a:rPr lang="en-US" sz="3000" dirty="0">
                <a:effectLst/>
                <a:latin typeface="Calibri" panose="020F0502020204030204" pitchFamily="34" charset="0"/>
                <a:ea typeface="Calibri" panose="020F0502020204030204" pitchFamily="34" charset="0"/>
                <a:cs typeface="Calibri" panose="020F0502020204030204" pitchFamily="34" charset="0"/>
              </a:rPr>
              <a:t>Flu</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1657350" lvl="3" indent="-285750">
              <a:lnSpc>
                <a:spcPct val="100000"/>
              </a:lnSpc>
              <a:spcBef>
                <a:spcPts val="0"/>
              </a:spcBef>
              <a:spcAft>
                <a:spcPts val="1200"/>
              </a:spcAft>
              <a:buFont typeface="+mj-lt"/>
              <a:buAutoNum type="arabicPeriod"/>
            </a:pPr>
            <a:r>
              <a:rPr lang="en-US" sz="3000" dirty="0">
                <a:effectLst/>
                <a:latin typeface="Calibri" panose="020F0502020204030204" pitchFamily="34" charset="0"/>
                <a:ea typeface="Calibri" panose="020F0502020204030204" pitchFamily="34" charset="0"/>
                <a:cs typeface="Calibri" panose="020F0502020204030204" pitchFamily="34" charset="0"/>
              </a:rPr>
              <a:t>COVID-19</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1657350" lvl="3" indent="-285750">
              <a:lnSpc>
                <a:spcPct val="100000"/>
              </a:lnSpc>
              <a:spcBef>
                <a:spcPts val="0"/>
              </a:spcBef>
              <a:spcAft>
                <a:spcPts val="1200"/>
              </a:spcAft>
              <a:buFont typeface="+mj-lt"/>
              <a:buAutoNum type="arabicPeriod"/>
            </a:pPr>
            <a:r>
              <a:rPr lang="en-US" sz="3000" dirty="0">
                <a:effectLst/>
                <a:latin typeface="Calibri" panose="020F0502020204030204" pitchFamily="34" charset="0"/>
                <a:ea typeface="Calibri" panose="020F0502020204030204" pitchFamily="34" charset="0"/>
                <a:cs typeface="Calibri" panose="020F0502020204030204" pitchFamily="34" charset="0"/>
              </a:rPr>
              <a:t>Strep pneumonia (pneumococcus)</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1657350" lvl="3" indent="-285750">
              <a:lnSpc>
                <a:spcPct val="100000"/>
              </a:lnSpc>
              <a:spcBef>
                <a:spcPts val="0"/>
              </a:spcBef>
              <a:spcAft>
                <a:spcPts val="1200"/>
              </a:spcAft>
              <a:buFont typeface="+mj-lt"/>
              <a:buAutoNum type="arabicPeriod"/>
            </a:pPr>
            <a:r>
              <a:rPr lang="en-US" sz="3000" dirty="0">
                <a:effectLst/>
                <a:latin typeface="Calibri" panose="020F0502020204030204" pitchFamily="34" charset="0"/>
                <a:ea typeface="Calibri" panose="020F0502020204030204" pitchFamily="34" charset="0"/>
                <a:cs typeface="Calibri" panose="020F0502020204030204" pitchFamily="34" charset="0"/>
              </a:rPr>
              <a:t>Shingles</a:t>
            </a:r>
          </a:p>
          <a:p>
            <a:pPr marL="1657350" lvl="3" indent="-285750">
              <a:lnSpc>
                <a:spcPct val="100000"/>
              </a:lnSpc>
              <a:spcBef>
                <a:spcPts val="0"/>
              </a:spcBef>
              <a:spcAft>
                <a:spcPts val="1200"/>
              </a:spcAft>
              <a:buFont typeface="+mj-lt"/>
              <a:buAutoNum type="arabicPeriod"/>
            </a:pPr>
            <a:r>
              <a:rPr lang="en-US" sz="3000" dirty="0">
                <a:effectLst/>
                <a:latin typeface="Calibri" panose="020F0502020204030204" pitchFamily="34" charset="0"/>
                <a:ea typeface="Calibri" panose="020F0502020204030204" pitchFamily="34" charset="0"/>
                <a:cs typeface="Calibri" panose="020F0502020204030204" pitchFamily="34" charset="0"/>
              </a:rPr>
              <a:t>Tdap</a:t>
            </a:r>
            <a:endParaRPr lang="en-US" sz="2800" dirty="0">
              <a:latin typeface="Calibri" panose="020F0502020204030204" pitchFamily="34" charset="0"/>
              <a:ea typeface="Times New Roman" panose="02020603050405020304" pitchFamily="18" charset="0"/>
              <a:cs typeface="Calibri" panose="020F0502020204030204" pitchFamily="34" charset="0"/>
            </a:endParaRPr>
          </a:p>
          <a:p>
            <a:pPr marL="1657350" lvl="3" indent="-285750">
              <a:lnSpc>
                <a:spcPct val="100000"/>
              </a:lnSpc>
              <a:spcBef>
                <a:spcPts val="0"/>
              </a:spcBef>
              <a:spcAft>
                <a:spcPts val="1200"/>
              </a:spcAft>
              <a:buFont typeface="+mj-lt"/>
              <a:buAutoNum type="arabicPeriod"/>
            </a:pP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507134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25DE4-0EA9-52F0-2BA1-2BEF242454BB}"/>
              </a:ext>
            </a:extLst>
          </p:cNvPr>
          <p:cNvSpPr>
            <a:spLocks noGrp="1"/>
          </p:cNvSpPr>
          <p:nvPr>
            <p:ph type="title"/>
          </p:nvPr>
        </p:nvSpPr>
        <p:spPr/>
        <p:txBody>
          <a:bodyPr/>
          <a:lstStyle/>
          <a:p>
            <a:r>
              <a:rPr lang="en-US" dirty="0"/>
              <a:t>Introductions</a:t>
            </a:r>
          </a:p>
        </p:txBody>
      </p:sp>
      <p:sp>
        <p:nvSpPr>
          <p:cNvPr id="11" name="Content Placeholder 10">
            <a:extLst>
              <a:ext uri="{FF2B5EF4-FFF2-40B4-BE49-F238E27FC236}">
                <a16:creationId xmlns:a16="http://schemas.microsoft.com/office/drawing/2014/main" id="{DD333D7F-99FE-ED2B-42D1-42098129A038}"/>
              </a:ext>
            </a:extLst>
          </p:cNvPr>
          <p:cNvSpPr>
            <a:spLocks noGrp="1"/>
          </p:cNvSpPr>
          <p:nvPr>
            <p:ph sz="half" idx="1"/>
          </p:nvPr>
        </p:nvSpPr>
        <p:spPr/>
        <p:txBody>
          <a:bodyPr/>
          <a:lstStyle/>
          <a:p>
            <a:r>
              <a:rPr lang="en-US" dirty="0"/>
              <a:t>Name</a:t>
            </a:r>
            <a:br>
              <a:rPr lang="en-US" dirty="0"/>
            </a:br>
            <a:endParaRPr lang="en-US" dirty="0"/>
          </a:p>
          <a:p>
            <a:r>
              <a:rPr lang="en-US" dirty="0"/>
              <a:t>Area or role</a:t>
            </a:r>
            <a:br>
              <a:rPr lang="en-US" dirty="0"/>
            </a:br>
            <a:endParaRPr lang="en-US" dirty="0"/>
          </a:p>
          <a:p>
            <a:r>
              <a:rPr lang="en-US" dirty="0"/>
              <a:t>Favorite dessert</a:t>
            </a:r>
          </a:p>
        </p:txBody>
      </p:sp>
      <p:sp>
        <p:nvSpPr>
          <p:cNvPr id="3" name="Slide Number Placeholder 2">
            <a:extLst>
              <a:ext uri="{FF2B5EF4-FFF2-40B4-BE49-F238E27FC236}">
                <a16:creationId xmlns:a16="http://schemas.microsoft.com/office/drawing/2014/main" id="{85688A20-0A0E-6D1C-74B1-1D4AD327E108}"/>
              </a:ext>
            </a:extLst>
          </p:cNvPr>
          <p:cNvSpPr>
            <a:spLocks noGrp="1"/>
          </p:cNvSpPr>
          <p:nvPr>
            <p:ph type="sldNum" sz="quarter" idx="12"/>
          </p:nvPr>
        </p:nvSpPr>
        <p:spPr/>
        <p:txBody>
          <a:bodyPr/>
          <a:lstStyle/>
          <a:p>
            <a:fld id="{6229C22B-4774-6A4F-9027-E795ED4E5985}" type="slidenum">
              <a:rPr lang="en-US" smtClean="0"/>
              <a:t>2</a:t>
            </a:fld>
            <a:endParaRPr lang="en-US" dirty="0"/>
          </a:p>
        </p:txBody>
      </p:sp>
      <p:sp>
        <p:nvSpPr>
          <p:cNvPr id="13" name="Freeform 20">
            <a:extLst>
              <a:ext uri="{FF2B5EF4-FFF2-40B4-BE49-F238E27FC236}">
                <a16:creationId xmlns:a16="http://schemas.microsoft.com/office/drawing/2014/main" id="{301A1F3C-1CAC-DEA1-611E-6591FFB0D5C8}"/>
              </a:ext>
            </a:extLst>
          </p:cNvPr>
          <p:cNvSpPr/>
          <p:nvPr/>
        </p:nvSpPr>
        <p:spPr>
          <a:xfrm rot="16200000">
            <a:off x="24989" y="47372"/>
            <a:ext cx="1458023" cy="1442117"/>
          </a:xfrm>
          <a:custGeom>
            <a:avLst/>
            <a:gdLst/>
            <a:ahLst/>
            <a:cxnLst/>
            <a:rect l="l" t="t" r="r" b="b"/>
            <a:pathLst>
              <a:path w="1555225" h="1538258">
                <a:moveTo>
                  <a:pt x="0" y="0"/>
                </a:moveTo>
                <a:lnTo>
                  <a:pt x="1555224" y="0"/>
                </a:lnTo>
                <a:lnTo>
                  <a:pt x="1555224" y="1538258"/>
                </a:lnTo>
                <a:lnTo>
                  <a:pt x="0" y="15382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688" dirty="0"/>
          </a:p>
        </p:txBody>
      </p:sp>
    </p:spTree>
    <p:extLst>
      <p:ext uri="{BB962C8B-B14F-4D97-AF65-F5344CB8AC3E}">
        <p14:creationId xmlns:p14="http://schemas.microsoft.com/office/powerpoint/2010/main" val="9338138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2989A4-F88D-EB19-AD5F-11AAC2FB57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8C907C-108F-AB1B-DE02-1270AC062835}"/>
              </a:ext>
            </a:extLst>
          </p:cNvPr>
          <p:cNvSpPr>
            <a:spLocks noGrp="1"/>
          </p:cNvSpPr>
          <p:nvPr>
            <p:ph type="title"/>
          </p:nvPr>
        </p:nvSpPr>
        <p:spPr/>
        <p:txBody>
          <a:bodyPr/>
          <a:lstStyle/>
          <a:p>
            <a:r>
              <a:rPr lang="en-US" dirty="0"/>
              <a:t>Lung disease</a:t>
            </a:r>
          </a:p>
        </p:txBody>
      </p:sp>
      <p:sp>
        <p:nvSpPr>
          <p:cNvPr id="3" name="Content Placeholder 2">
            <a:extLst>
              <a:ext uri="{FF2B5EF4-FFF2-40B4-BE49-F238E27FC236}">
                <a16:creationId xmlns:a16="http://schemas.microsoft.com/office/drawing/2014/main" id="{5E9E6091-4782-EE89-E2FF-55CFEF871C6E}"/>
              </a:ext>
            </a:extLst>
          </p:cNvPr>
          <p:cNvSpPr>
            <a:spLocks noGrp="1"/>
          </p:cNvSpPr>
          <p:nvPr>
            <p:ph idx="1"/>
          </p:nvPr>
        </p:nvSpPr>
        <p:spPr>
          <a:xfrm>
            <a:off x="838200" y="1509557"/>
            <a:ext cx="11005556" cy="4954316"/>
          </a:xfrm>
        </p:spPr>
        <p:txBody>
          <a:bodyPr>
            <a:normAutofit/>
          </a:bodyPr>
          <a:lstStyle/>
          <a:p>
            <a:pPr marL="0" indent="0">
              <a:lnSpc>
                <a:spcPct val="100000"/>
              </a:lnSpc>
              <a:spcAft>
                <a:spcPts val="1200"/>
              </a:spcAft>
              <a:buNone/>
            </a:pPr>
            <a:r>
              <a:rPr lang="en-US" sz="3000" dirty="0">
                <a:latin typeface="Calibri" panose="020F0502020204030204" pitchFamily="34" charset="0"/>
                <a:ea typeface="Times New Roman" panose="02020603050405020304" pitchFamily="18" charset="0"/>
              </a:rPr>
              <a:t>Routine vaccines for older adults include:</a:t>
            </a:r>
            <a:endParaRPr lang="en-US" sz="3000" dirty="0">
              <a:effectLst/>
              <a:latin typeface="Calibri" panose="020F0502020204030204" pitchFamily="34" charset="0"/>
              <a:ea typeface="Times New Roman" panose="02020603050405020304" pitchFamily="18" charset="0"/>
            </a:endParaRPr>
          </a:p>
          <a:p>
            <a:pPr marL="1657350" lvl="3" indent="-285750">
              <a:lnSpc>
                <a:spcPct val="100000"/>
              </a:lnSpc>
              <a:spcBef>
                <a:spcPts val="0"/>
              </a:spcBef>
              <a:spcAft>
                <a:spcPts val="1200"/>
              </a:spcAft>
              <a:buFont typeface="+mj-lt"/>
              <a:buAutoNum type="arabicPeriod"/>
            </a:pPr>
            <a:r>
              <a:rPr lang="en-US" sz="3000" dirty="0">
                <a:effectLst/>
                <a:latin typeface="Calibri" panose="020F0502020204030204" pitchFamily="34" charset="0"/>
                <a:ea typeface="Calibri" panose="020F0502020204030204" pitchFamily="34" charset="0"/>
                <a:cs typeface="Calibri" panose="020F0502020204030204" pitchFamily="34" charset="0"/>
              </a:rPr>
              <a:t>RSV</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1657350" lvl="3" indent="-285750">
              <a:lnSpc>
                <a:spcPct val="100000"/>
              </a:lnSpc>
              <a:spcBef>
                <a:spcPts val="0"/>
              </a:spcBef>
              <a:spcAft>
                <a:spcPts val="1200"/>
              </a:spcAft>
              <a:buFont typeface="+mj-lt"/>
              <a:buAutoNum type="arabicPeriod"/>
            </a:pPr>
            <a:r>
              <a:rPr lang="en-US" sz="3000" dirty="0">
                <a:effectLst/>
                <a:latin typeface="Calibri" panose="020F0502020204030204" pitchFamily="34" charset="0"/>
                <a:ea typeface="Calibri" panose="020F0502020204030204" pitchFamily="34" charset="0"/>
                <a:cs typeface="Calibri" panose="020F0502020204030204" pitchFamily="34" charset="0"/>
              </a:rPr>
              <a:t>Flu</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1657350" lvl="3" indent="-285750">
              <a:lnSpc>
                <a:spcPct val="100000"/>
              </a:lnSpc>
              <a:spcBef>
                <a:spcPts val="0"/>
              </a:spcBef>
              <a:spcAft>
                <a:spcPts val="1200"/>
              </a:spcAft>
              <a:buFont typeface="+mj-lt"/>
              <a:buAutoNum type="arabicPeriod"/>
            </a:pPr>
            <a:r>
              <a:rPr lang="en-US" sz="3000" dirty="0">
                <a:effectLst/>
                <a:latin typeface="Calibri" panose="020F0502020204030204" pitchFamily="34" charset="0"/>
                <a:ea typeface="Calibri" panose="020F0502020204030204" pitchFamily="34" charset="0"/>
                <a:cs typeface="Calibri" panose="020F0502020204030204" pitchFamily="34" charset="0"/>
              </a:rPr>
              <a:t>COVID-19</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1657350" lvl="3" indent="-285750">
              <a:lnSpc>
                <a:spcPct val="100000"/>
              </a:lnSpc>
              <a:spcBef>
                <a:spcPts val="0"/>
              </a:spcBef>
              <a:spcAft>
                <a:spcPts val="1200"/>
              </a:spcAft>
              <a:buFont typeface="+mj-lt"/>
              <a:buAutoNum type="arabicPeriod"/>
            </a:pPr>
            <a:r>
              <a:rPr lang="en-US" sz="3000" dirty="0">
                <a:effectLst/>
                <a:latin typeface="Calibri" panose="020F0502020204030204" pitchFamily="34" charset="0"/>
                <a:ea typeface="Calibri" panose="020F0502020204030204" pitchFamily="34" charset="0"/>
                <a:cs typeface="Calibri" panose="020F0502020204030204" pitchFamily="34" charset="0"/>
              </a:rPr>
              <a:t>Strep pneumonia (pneumococcus)</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1657350" lvl="3" indent="-285750">
              <a:lnSpc>
                <a:spcPct val="100000"/>
              </a:lnSpc>
              <a:spcBef>
                <a:spcPts val="0"/>
              </a:spcBef>
              <a:spcAft>
                <a:spcPts val="1200"/>
              </a:spcAft>
              <a:buFont typeface="+mj-lt"/>
              <a:buAutoNum type="arabicPeriod"/>
            </a:pPr>
            <a:r>
              <a:rPr lang="en-US" sz="3000" dirty="0">
                <a:effectLst/>
                <a:latin typeface="Calibri" panose="020F0502020204030204" pitchFamily="34" charset="0"/>
                <a:ea typeface="Calibri" panose="020F0502020204030204" pitchFamily="34" charset="0"/>
                <a:cs typeface="Calibri" panose="020F0502020204030204" pitchFamily="34" charset="0"/>
              </a:rPr>
              <a:t>Shingles</a:t>
            </a:r>
          </a:p>
          <a:p>
            <a:pPr marL="1657350" lvl="3" indent="-285750">
              <a:lnSpc>
                <a:spcPct val="100000"/>
              </a:lnSpc>
              <a:spcBef>
                <a:spcPts val="0"/>
              </a:spcBef>
              <a:spcAft>
                <a:spcPts val="1200"/>
              </a:spcAft>
              <a:buFont typeface="+mj-lt"/>
              <a:buAutoNum type="arabicPeriod"/>
            </a:pPr>
            <a:r>
              <a:rPr lang="en-US" sz="3000" dirty="0">
                <a:effectLst/>
                <a:latin typeface="Calibri" panose="020F0502020204030204" pitchFamily="34" charset="0"/>
                <a:ea typeface="Calibri" panose="020F0502020204030204" pitchFamily="34" charset="0"/>
                <a:cs typeface="Calibri" panose="020F0502020204030204" pitchFamily="34" charset="0"/>
              </a:rPr>
              <a:t>Tdap </a:t>
            </a:r>
            <a:r>
              <a:rPr lang="en-US" sz="3000" dirty="0">
                <a:solidFill>
                  <a:srgbClr val="2267A3"/>
                </a:solidFill>
                <a:effectLst/>
                <a:latin typeface="Calibri" panose="020F0502020204030204" pitchFamily="34" charset="0"/>
                <a:ea typeface="Calibri" panose="020F0502020204030204" pitchFamily="34" charset="0"/>
                <a:cs typeface="Calibri" panose="020F0502020204030204" pitchFamily="34" charset="0"/>
              </a:rPr>
              <a:t>(pertussis is whooping cough, also a lung disease)</a:t>
            </a:r>
            <a:endParaRPr lang="en-US" sz="2800" dirty="0">
              <a:solidFill>
                <a:srgbClr val="2267A3"/>
              </a:solidFill>
              <a:latin typeface="Calibri" panose="020F0502020204030204" pitchFamily="34" charset="0"/>
              <a:ea typeface="Times New Roman" panose="02020603050405020304" pitchFamily="18" charset="0"/>
              <a:cs typeface="Calibri" panose="020F0502020204030204" pitchFamily="34" charset="0"/>
            </a:endParaRPr>
          </a:p>
          <a:p>
            <a:pPr marL="1657350" lvl="3" indent="-285750">
              <a:lnSpc>
                <a:spcPct val="100000"/>
              </a:lnSpc>
              <a:spcBef>
                <a:spcPts val="0"/>
              </a:spcBef>
              <a:spcAft>
                <a:spcPts val="1200"/>
              </a:spcAft>
              <a:buFont typeface="+mj-lt"/>
              <a:buAutoNum type="arabicPeriod"/>
            </a:pPr>
            <a:endParaRPr lang="en-US" sz="2800" dirty="0">
              <a:effectLst/>
              <a:latin typeface="Times New Roman" panose="02020603050405020304" pitchFamily="18" charset="0"/>
              <a:ea typeface="Times New Roman" panose="02020603050405020304" pitchFamily="18" charset="0"/>
            </a:endParaRPr>
          </a:p>
        </p:txBody>
      </p:sp>
      <p:sp>
        <p:nvSpPr>
          <p:cNvPr id="4" name="Left Brace 3">
            <a:extLst>
              <a:ext uri="{FF2B5EF4-FFF2-40B4-BE49-F238E27FC236}">
                <a16:creationId xmlns:a16="http://schemas.microsoft.com/office/drawing/2014/main" id="{F5DF50BC-16F7-0CA9-EC36-237761C2A505}"/>
              </a:ext>
            </a:extLst>
          </p:cNvPr>
          <p:cNvSpPr/>
          <p:nvPr/>
        </p:nvSpPr>
        <p:spPr>
          <a:xfrm>
            <a:off x="1353208" y="2128871"/>
            <a:ext cx="920318" cy="2309791"/>
          </a:xfrm>
          <a:prstGeom prst="leftBrace">
            <a:avLst/>
          </a:prstGeom>
          <a:ln>
            <a:solidFill>
              <a:srgbClr val="55BACB"/>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mc:AlternateContent xmlns:mc="http://schemas.openxmlformats.org/markup-compatibility/2006">
        <mc:Choice xmlns:am3d="http://schemas.microsoft.com/office/drawing/2017/model3d" Requires="am3d">
          <p:graphicFrame>
            <p:nvGraphicFramePr>
              <p:cNvPr id="5" name="3D Model 4" descr="Stylized Human Lungs">
                <a:extLst>
                  <a:ext uri="{FF2B5EF4-FFF2-40B4-BE49-F238E27FC236}">
                    <a16:creationId xmlns:a16="http://schemas.microsoft.com/office/drawing/2014/main" id="{470AE0D9-3ECB-1CC3-770F-4D05615E3539}"/>
                  </a:ext>
                </a:extLst>
              </p:cNvPr>
              <p:cNvGraphicFramePr>
                <a:graphicFrameLocks noChangeAspect="1"/>
              </p:cNvGraphicFramePr>
              <p:nvPr>
                <p:extLst>
                  <p:ext uri="{D42A27DB-BD31-4B8C-83A1-F6EECF244321}">
                    <p14:modId xmlns:p14="http://schemas.microsoft.com/office/powerpoint/2010/main" val="4081288066"/>
                  </p:ext>
                </p:extLst>
              </p:nvPr>
            </p:nvGraphicFramePr>
            <p:xfrm>
              <a:off x="322103" y="2599587"/>
              <a:ext cx="1319615" cy="1658825"/>
            </p:xfrm>
            <a:graphic>
              <a:graphicData uri="http://schemas.microsoft.com/office/drawing/2017/model3d">
                <am3d:model3d r:embed="rId3">
                  <am3d:spPr>
                    <a:xfrm>
                      <a:off x="0" y="0"/>
                      <a:ext cx="1319615" cy="1658825"/>
                    </a:xfrm>
                    <a:prstGeom prst="rect">
                      <a:avLst/>
                    </a:prstGeom>
                  </am3d:spPr>
                  <am3d:camera>
                    <am3d:pos x="0" y="0" z="63476686"/>
                    <am3d:up dx="0" dy="36000000" dz="0"/>
                    <am3d:lookAt x="0" y="0" z="0"/>
                    <am3d:perspective fov="2700000"/>
                  </am3d:camera>
                  <am3d:trans>
                    <am3d:meterPerModelUnit n="3261982" d="1000000"/>
                    <am3d:preTrans dx="0" dy="-1518871" dz="0"/>
                    <am3d:scale>
                      <am3d:sx n="1000000" d="1000000"/>
                      <am3d:sy n="1000000" d="1000000"/>
                      <am3d:sz n="1000000" d="1000000"/>
                    </am3d:scale>
                    <am3d:rot ax="10686964" ay="-1121343" az="-10763752"/>
                    <am3d:postTrans dx="0" dy="0" dz="0"/>
                  </am3d:trans>
                  <am3d:raster rName="Office3DRenderer" rVer="16.0.8326">
                    <am3d:blip r:embed="rId4"/>
                  </am3d:raster>
                  <am3d:objViewport viewportSz="208936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Stylized Human Lungs">
                <a:extLst>
                  <a:ext uri="{FF2B5EF4-FFF2-40B4-BE49-F238E27FC236}">
                    <a16:creationId xmlns:a16="http://schemas.microsoft.com/office/drawing/2014/main" id="{470AE0D9-3ECB-1CC3-770F-4D05615E3539}"/>
                  </a:ext>
                </a:extLst>
              </p:cNvPr>
              <p:cNvPicPr>
                <a:picLocks noGrp="1" noRot="1" noChangeAspect="1" noMove="1" noResize="1" noEditPoints="1" noAdjustHandles="1" noChangeArrowheads="1" noChangeShapeType="1" noCrop="1"/>
              </p:cNvPicPr>
              <p:nvPr/>
            </p:nvPicPr>
            <p:blipFill>
              <a:blip r:embed="rId4"/>
              <a:stretch>
                <a:fillRect/>
              </a:stretch>
            </p:blipFill>
            <p:spPr>
              <a:xfrm>
                <a:off x="322103" y="2599587"/>
                <a:ext cx="1319615" cy="1658825"/>
              </a:xfrm>
              <a:prstGeom prst="rect">
                <a:avLst/>
              </a:prstGeom>
            </p:spPr>
          </p:pic>
        </mc:Fallback>
      </mc:AlternateContent>
    </p:spTree>
    <p:extLst>
      <p:ext uri="{BB962C8B-B14F-4D97-AF65-F5344CB8AC3E}">
        <p14:creationId xmlns:p14="http://schemas.microsoft.com/office/powerpoint/2010/main" val="26157109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221291-9E9E-1A5C-8A23-E5B3F9B17AB9}"/>
              </a:ext>
            </a:extLst>
          </p:cNvPr>
          <p:cNvSpPr>
            <a:spLocks noGrp="1"/>
          </p:cNvSpPr>
          <p:nvPr>
            <p:ph type="sldNum" sz="quarter" idx="12"/>
          </p:nvPr>
        </p:nvSpPr>
        <p:spPr/>
        <p:txBody>
          <a:bodyPr/>
          <a:lstStyle/>
          <a:p>
            <a:fld id="{6229C22B-4774-6A4F-9027-E795ED4E5985}" type="slidenum">
              <a:rPr lang="en-US" smtClean="0"/>
              <a:t>21</a:t>
            </a:fld>
            <a:endParaRPr lang="en-US" dirty="0"/>
          </a:p>
        </p:txBody>
      </p:sp>
      <p:sp>
        <p:nvSpPr>
          <p:cNvPr id="3" name="Title 3">
            <a:extLst>
              <a:ext uri="{FF2B5EF4-FFF2-40B4-BE49-F238E27FC236}">
                <a16:creationId xmlns:a16="http://schemas.microsoft.com/office/drawing/2014/main" id="{D307E81A-7AE4-EBBB-37C2-B02C80BDB3E7}"/>
              </a:ext>
            </a:extLst>
          </p:cNvPr>
          <p:cNvSpPr txBox="1">
            <a:spLocks/>
          </p:cNvSpPr>
          <p:nvPr/>
        </p:nvSpPr>
        <p:spPr>
          <a:xfrm>
            <a:off x="838200" y="345065"/>
            <a:ext cx="10515600" cy="1325563"/>
          </a:xfrm>
          <a:prstGeom prst="rect">
            <a:avLst/>
          </a:prstGeom>
        </p:spPr>
        <p:txBody>
          <a:bodyPr>
            <a:normAutofit/>
          </a:bodyPr>
          <a:lstStyle>
            <a:lvl1pPr algn="l" defTabSz="914400" rtl="0" eaLnBrk="1" latinLnBrk="0" hangingPunct="1">
              <a:lnSpc>
                <a:spcPct val="90000"/>
              </a:lnSpc>
              <a:spcBef>
                <a:spcPct val="0"/>
              </a:spcBef>
              <a:buNone/>
              <a:defRPr sz="4000" b="1" kern="1200">
                <a:solidFill>
                  <a:srgbClr val="2267A3"/>
                </a:solidFill>
                <a:latin typeface="+mj-lt"/>
                <a:ea typeface="+mj-ea"/>
                <a:cs typeface="+mj-cs"/>
              </a:defRPr>
            </a:lvl1pPr>
          </a:lstStyle>
          <a:p>
            <a:r>
              <a:rPr lang="en-US" dirty="0"/>
              <a:t>RSV</a:t>
            </a:r>
          </a:p>
        </p:txBody>
      </p:sp>
      <p:sp>
        <p:nvSpPr>
          <p:cNvPr id="5" name="Content Placeholder 8">
            <a:extLst>
              <a:ext uri="{FF2B5EF4-FFF2-40B4-BE49-F238E27FC236}">
                <a16:creationId xmlns:a16="http://schemas.microsoft.com/office/drawing/2014/main" id="{CAFC39E4-E4B0-28AF-58C2-B26C1E44E56D}"/>
              </a:ext>
            </a:extLst>
          </p:cNvPr>
          <p:cNvSpPr txBox="1">
            <a:spLocks/>
          </p:cNvSpPr>
          <p:nvPr/>
        </p:nvSpPr>
        <p:spPr>
          <a:xfrm>
            <a:off x="838200" y="1074504"/>
            <a:ext cx="11097586" cy="15712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1200"/>
              </a:spcAft>
            </a:pPr>
            <a:r>
              <a:rPr lang="en-US" dirty="0">
                <a:latin typeface="Calibri" panose="020F0502020204030204" pitchFamily="34" charset="0"/>
                <a:ea typeface="Calibri" panose="020F0502020204030204" pitchFamily="34" charset="0"/>
                <a:cs typeface="Calibri" panose="020F0502020204030204" pitchFamily="34" charset="0"/>
              </a:rPr>
              <a:t>Full name: respiratory syncytial virus</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spcAft>
                <a:spcPts val="1200"/>
              </a:spcAft>
            </a:pPr>
            <a:r>
              <a:rPr lang="en-US" dirty="0">
                <a:latin typeface="Calibri" panose="020F0502020204030204" pitchFamily="34" charset="0"/>
                <a:ea typeface="Calibri" panose="020F0502020204030204" pitchFamily="34" charset="0"/>
                <a:cs typeface="Calibri" panose="020F0502020204030204" pitchFamily="34" charset="0"/>
              </a:rPr>
              <a:t>Lung disease</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Content Placeholder 8">
            <a:extLst>
              <a:ext uri="{FF2B5EF4-FFF2-40B4-BE49-F238E27FC236}">
                <a16:creationId xmlns:a16="http://schemas.microsoft.com/office/drawing/2014/main" id="{484E94F1-9CBB-641E-AD07-031B4C3D54AF}"/>
              </a:ext>
            </a:extLst>
          </p:cNvPr>
          <p:cNvSpPr txBox="1">
            <a:spLocks/>
          </p:cNvSpPr>
          <p:nvPr/>
        </p:nvSpPr>
        <p:spPr>
          <a:xfrm>
            <a:off x="838200" y="2187574"/>
            <a:ext cx="11097586"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1200"/>
              </a:spcAft>
            </a:pPr>
            <a:r>
              <a:rPr lang="en-US" dirty="0">
                <a:latin typeface="Calibri" panose="020F0502020204030204" pitchFamily="34" charset="0"/>
                <a:ea typeface="Calibri" panose="020F0502020204030204" pitchFamily="34" charset="0"/>
                <a:cs typeface="Calibri" panose="020F0502020204030204" pitchFamily="34" charset="0"/>
              </a:rPr>
              <a:t>RSV disease complications: in the U.S., in older adults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0000"/>
              </a:lnSpc>
              <a:spcBef>
                <a:spcPts val="0"/>
              </a:spcBef>
              <a:spcAft>
                <a:spcPts val="1200"/>
              </a:spcAft>
              <a:buFont typeface="Courier New" panose="02070309020205020404" pitchFamily="49" charset="0"/>
              <a:buChar char="o"/>
            </a:pPr>
            <a:r>
              <a:rPr lang="en-US" dirty="0">
                <a:latin typeface="Calibri" panose="020F0502020204030204" pitchFamily="34" charset="0"/>
                <a:ea typeface="Calibri" panose="020F0502020204030204" pitchFamily="34" charset="0"/>
                <a:cs typeface="Calibri" panose="020F0502020204030204" pitchFamily="34" charset="0"/>
              </a:rPr>
              <a:t>60,000-160,000 hospitalized each year</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0000"/>
              </a:lnSpc>
              <a:spcBef>
                <a:spcPts val="0"/>
              </a:spcBef>
              <a:spcAft>
                <a:spcPts val="1200"/>
              </a:spcAft>
              <a:buFont typeface="Courier New" panose="02070309020205020404" pitchFamily="49" charset="0"/>
              <a:buChar char="o"/>
            </a:pPr>
            <a:r>
              <a:rPr lang="en-US" dirty="0">
                <a:latin typeface="Calibri" panose="020F0502020204030204" pitchFamily="34" charset="0"/>
                <a:ea typeface="Calibri" panose="020F0502020204030204" pitchFamily="34" charset="0"/>
                <a:cs typeface="Calibri" panose="020F0502020204030204" pitchFamily="34" charset="0"/>
              </a:rPr>
              <a:t>6,000-10,000 die each year</a:t>
            </a:r>
          </a:p>
          <a:p>
            <a:pPr>
              <a:lnSpc>
                <a:spcPct val="100000"/>
              </a:lnSpc>
              <a:spcBef>
                <a:spcPts val="0"/>
              </a:spcBef>
              <a:spcAft>
                <a:spcPts val="1200"/>
              </a:spcAft>
            </a:pPr>
            <a:r>
              <a:rPr lang="en-US" dirty="0">
                <a:latin typeface="Calibri" panose="020F0502020204030204" pitchFamily="34" charset="0"/>
                <a:ea typeface="Calibri" panose="020F0502020204030204" pitchFamily="34" charset="0"/>
                <a:cs typeface="Calibri" panose="020F0502020204030204" pitchFamily="34" charset="0"/>
              </a:rPr>
              <a:t>Treatment</a:t>
            </a:r>
          </a:p>
          <a:p>
            <a:pPr lvl="1">
              <a:lnSpc>
                <a:spcPct val="100000"/>
              </a:lnSpc>
              <a:spcBef>
                <a:spcPts val="0"/>
              </a:spcBef>
              <a:spcAft>
                <a:spcPts val="1200"/>
              </a:spcAft>
            </a:pPr>
            <a:r>
              <a:rPr lang="en-US" dirty="0">
                <a:latin typeface="Calibri" panose="020F0502020204030204" pitchFamily="34" charset="0"/>
                <a:ea typeface="Calibri" panose="020F0502020204030204" pitchFamily="34" charset="0"/>
                <a:cs typeface="Calibri" panose="020F0502020204030204" pitchFamily="34" charset="0"/>
              </a:rPr>
              <a:t>No antibiotic/antiviral</a:t>
            </a:r>
          </a:p>
          <a:p>
            <a:pPr lvl="1">
              <a:lnSpc>
                <a:spcPct val="100000"/>
              </a:lnSpc>
              <a:spcBef>
                <a:spcPts val="0"/>
              </a:spcBef>
              <a:spcAft>
                <a:spcPts val="1200"/>
              </a:spcAft>
            </a:pPr>
            <a:r>
              <a:rPr lang="en-US" dirty="0">
                <a:latin typeface="Calibri" panose="020F0502020204030204" pitchFamily="34" charset="0"/>
                <a:ea typeface="Calibri" panose="020F0502020204030204" pitchFamily="34" charset="0"/>
                <a:cs typeface="Calibri" panose="020F0502020204030204" pitchFamily="34" charset="0"/>
              </a:rPr>
              <a:t>Treat symptoms and support </a:t>
            </a:r>
            <a:br>
              <a:rPr lang="en-US" dirty="0">
                <a:latin typeface="Calibri" panose="020F0502020204030204" pitchFamily="34" charset="0"/>
                <a:ea typeface="Calibri" panose="020F0502020204030204" pitchFamily="34" charset="0"/>
                <a:cs typeface="Calibri" panose="020F0502020204030204" pitchFamily="34" charset="0"/>
              </a:rPr>
            </a:br>
            <a:r>
              <a:rPr lang="en-US" dirty="0">
                <a:latin typeface="Calibri" panose="020F0502020204030204" pitchFamily="34" charset="0"/>
                <a:ea typeface="Calibri" panose="020F0502020204030204" pitchFamily="34" charset="0"/>
                <a:cs typeface="Calibri" panose="020F0502020204030204" pitchFamily="34" charset="0"/>
              </a:rPr>
              <a:t>breathing &amp; fluid intake</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Freeform 3">
            <a:extLst>
              <a:ext uri="{FF2B5EF4-FFF2-40B4-BE49-F238E27FC236}">
                <a16:creationId xmlns:a16="http://schemas.microsoft.com/office/drawing/2014/main" id="{6F1D591C-E0D9-1453-9F6D-5E18CA7935BD}"/>
              </a:ext>
            </a:extLst>
          </p:cNvPr>
          <p:cNvSpPr/>
          <p:nvPr/>
        </p:nvSpPr>
        <p:spPr>
          <a:xfrm>
            <a:off x="6386993" y="2783698"/>
            <a:ext cx="4793166" cy="3262273"/>
          </a:xfrm>
          <a:custGeom>
            <a:avLst/>
            <a:gdLst/>
            <a:ahLst/>
            <a:cxnLst/>
            <a:rect l="l" t="t" r="r" b="b"/>
            <a:pathLst>
              <a:path w="3901440" h="2740762">
                <a:moveTo>
                  <a:pt x="0" y="0"/>
                </a:moveTo>
                <a:lnTo>
                  <a:pt x="3901440" y="0"/>
                </a:lnTo>
                <a:lnTo>
                  <a:pt x="3901440" y="2740762"/>
                </a:lnTo>
                <a:lnTo>
                  <a:pt x="0" y="27407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688" dirty="0"/>
          </a:p>
        </p:txBody>
      </p:sp>
    </p:spTree>
    <p:extLst>
      <p:ext uri="{BB962C8B-B14F-4D97-AF65-F5344CB8AC3E}">
        <p14:creationId xmlns:p14="http://schemas.microsoft.com/office/powerpoint/2010/main" val="6860919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01108C-0F69-21A3-8593-A2E7CE2F4571}"/>
              </a:ext>
            </a:extLst>
          </p:cNvPr>
          <p:cNvSpPr>
            <a:spLocks noGrp="1"/>
          </p:cNvSpPr>
          <p:nvPr>
            <p:ph type="sldNum" sz="quarter" idx="12"/>
          </p:nvPr>
        </p:nvSpPr>
        <p:spPr/>
        <p:txBody>
          <a:bodyPr/>
          <a:lstStyle/>
          <a:p>
            <a:fld id="{6229C22B-4774-6A4F-9027-E795ED4E5985}" type="slidenum">
              <a:rPr lang="en-US" smtClean="0"/>
              <a:t>22</a:t>
            </a:fld>
            <a:endParaRPr lang="en-US" dirty="0"/>
          </a:p>
        </p:txBody>
      </p:sp>
      <p:sp>
        <p:nvSpPr>
          <p:cNvPr id="3" name="Title 3">
            <a:extLst>
              <a:ext uri="{FF2B5EF4-FFF2-40B4-BE49-F238E27FC236}">
                <a16:creationId xmlns:a16="http://schemas.microsoft.com/office/drawing/2014/main" id="{E19222F8-C151-7871-0786-2B7A949CA9F2}"/>
              </a:ext>
            </a:extLst>
          </p:cNvPr>
          <p:cNvSpPr txBox="1">
            <a:spLocks/>
          </p:cNvSpPr>
          <p:nvPr/>
        </p:nvSpPr>
        <p:spPr>
          <a:xfrm>
            <a:off x="838200" y="386680"/>
            <a:ext cx="10515600" cy="1325563"/>
          </a:xfrm>
          <a:prstGeom prst="rect">
            <a:avLst/>
          </a:prstGeom>
        </p:spPr>
        <p:txBody>
          <a:bodyPr>
            <a:normAutofit/>
          </a:bodyPr>
          <a:lstStyle>
            <a:lvl1pPr algn="l" defTabSz="914400" rtl="0" eaLnBrk="1" latinLnBrk="0" hangingPunct="1">
              <a:lnSpc>
                <a:spcPct val="90000"/>
              </a:lnSpc>
              <a:spcBef>
                <a:spcPct val="0"/>
              </a:spcBef>
              <a:buNone/>
              <a:defRPr sz="4000" b="1" kern="1200">
                <a:solidFill>
                  <a:srgbClr val="2267A3"/>
                </a:solidFill>
                <a:latin typeface="+mj-lt"/>
                <a:ea typeface="+mj-ea"/>
                <a:cs typeface="+mj-cs"/>
              </a:defRPr>
            </a:lvl1pPr>
          </a:lstStyle>
          <a:p>
            <a:r>
              <a:rPr lang="en-US" dirty="0"/>
              <a:t>RSV (continued)</a:t>
            </a:r>
          </a:p>
        </p:txBody>
      </p:sp>
      <p:sp>
        <p:nvSpPr>
          <p:cNvPr id="9" name="Content Placeholder 2">
            <a:extLst>
              <a:ext uri="{FF2B5EF4-FFF2-40B4-BE49-F238E27FC236}">
                <a16:creationId xmlns:a16="http://schemas.microsoft.com/office/drawing/2014/main" id="{91717744-B6DB-BAE7-A24D-54835C0A1BDF}"/>
              </a:ext>
            </a:extLst>
          </p:cNvPr>
          <p:cNvSpPr txBox="1">
            <a:spLocks/>
          </p:cNvSpPr>
          <p:nvPr/>
        </p:nvSpPr>
        <p:spPr>
          <a:xfrm>
            <a:off x="857948" y="1085905"/>
            <a:ext cx="10622694" cy="5007804"/>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pPr>
            <a:r>
              <a:rPr lang="en-US" dirty="0">
                <a:latin typeface="Calibri" panose="020F0502020204030204" pitchFamily="34" charset="0"/>
                <a:ea typeface="Calibri" panose="020F0502020204030204" pitchFamily="34" charset="0"/>
                <a:cs typeface="Calibri" panose="020F0502020204030204" pitchFamily="34" charset="0"/>
              </a:rPr>
              <a:t>Adults at highest risk for severe RSV infection include adults with:</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0000"/>
              </a:lnSpc>
              <a:spcBef>
                <a:spcPts val="0"/>
              </a:spcBef>
              <a:spcAft>
                <a:spcPts val="1200"/>
              </a:spcAft>
              <a:buFont typeface="Courier New" panose="02070309020205020404" pitchFamily="49" charset="0"/>
              <a:buChar char="o"/>
            </a:pPr>
            <a:r>
              <a:rPr lang="en-US" dirty="0">
                <a:latin typeface="Calibri" panose="020F0502020204030204" pitchFamily="34" charset="0"/>
                <a:ea typeface="Calibri" panose="020F0502020204030204" pitchFamily="34" charset="0"/>
                <a:cs typeface="Calibri" panose="020F0502020204030204" pitchFamily="34" charset="0"/>
              </a:rPr>
              <a:t>Advanced age</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0000"/>
              </a:lnSpc>
              <a:spcBef>
                <a:spcPts val="0"/>
              </a:spcBef>
              <a:spcAft>
                <a:spcPts val="1200"/>
              </a:spcAft>
              <a:buFont typeface="Courier New" panose="02070309020205020404" pitchFamily="49" charset="0"/>
              <a:buChar char="o"/>
            </a:pPr>
            <a:r>
              <a:rPr lang="en-US" dirty="0">
                <a:latin typeface="Calibri" panose="020F0502020204030204" pitchFamily="34" charset="0"/>
                <a:ea typeface="Calibri" panose="020F0502020204030204" pitchFamily="34" charset="0"/>
                <a:cs typeface="Calibri" panose="020F0502020204030204" pitchFamily="34" charset="0"/>
              </a:rPr>
              <a:t>Chronic heart disease</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0000"/>
              </a:lnSpc>
              <a:spcBef>
                <a:spcPts val="0"/>
              </a:spcBef>
              <a:spcAft>
                <a:spcPts val="1200"/>
              </a:spcAft>
              <a:buFont typeface="Courier New" panose="02070309020205020404" pitchFamily="49" charset="0"/>
              <a:buChar char="o"/>
            </a:pPr>
            <a:r>
              <a:rPr lang="en-US" dirty="0">
                <a:latin typeface="Calibri" panose="020F0502020204030204" pitchFamily="34" charset="0"/>
                <a:ea typeface="Calibri" panose="020F0502020204030204" pitchFamily="34" charset="0"/>
                <a:cs typeface="Calibri" panose="020F0502020204030204" pitchFamily="34" charset="0"/>
              </a:rPr>
              <a:t>Chronic lung disease</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0000"/>
              </a:lnSpc>
              <a:spcBef>
                <a:spcPts val="0"/>
              </a:spcBef>
              <a:spcAft>
                <a:spcPts val="1200"/>
              </a:spcAft>
              <a:buFont typeface="Courier New" panose="02070309020205020404" pitchFamily="49" charset="0"/>
              <a:buChar char="o"/>
            </a:pPr>
            <a:r>
              <a:rPr lang="en-US" dirty="0">
                <a:latin typeface="Calibri" panose="020F0502020204030204" pitchFamily="34" charset="0"/>
                <a:ea typeface="Calibri" panose="020F0502020204030204" pitchFamily="34" charset="0"/>
                <a:cs typeface="Calibri" panose="020F0502020204030204" pitchFamily="34" charset="0"/>
              </a:rPr>
              <a:t>Weakened immune system</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0000"/>
              </a:lnSpc>
              <a:spcBef>
                <a:spcPts val="0"/>
              </a:spcBef>
              <a:spcAft>
                <a:spcPts val="1200"/>
              </a:spcAft>
              <a:buFont typeface="Courier New" panose="02070309020205020404" pitchFamily="49" charset="0"/>
              <a:buChar char="o"/>
            </a:pPr>
            <a:r>
              <a:rPr lang="en-US" dirty="0">
                <a:latin typeface="Calibri" panose="020F0502020204030204" pitchFamily="34" charset="0"/>
                <a:ea typeface="Calibri" panose="020F0502020204030204" pitchFamily="34" charset="0"/>
                <a:cs typeface="Calibri" panose="020F0502020204030204" pitchFamily="34" charset="0"/>
              </a:rPr>
              <a:t>Certain other underlying medical conditions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0000"/>
              </a:lnSpc>
              <a:spcBef>
                <a:spcPts val="0"/>
              </a:spcBef>
              <a:spcAft>
                <a:spcPts val="1200"/>
              </a:spcAft>
              <a:buFont typeface="Courier New" panose="02070309020205020404" pitchFamily="49" charset="0"/>
              <a:buChar char="o"/>
            </a:pPr>
            <a:r>
              <a:rPr lang="en-US" dirty="0">
                <a:latin typeface="Calibri" panose="020F0502020204030204" pitchFamily="34" charset="0"/>
                <a:ea typeface="Calibri" panose="020F0502020204030204" pitchFamily="34" charset="0"/>
                <a:cs typeface="Calibri" panose="020F0502020204030204" pitchFamily="34" charset="0"/>
              </a:rPr>
              <a:t>And </a:t>
            </a:r>
            <a:r>
              <a:rPr lang="en-US" b="1" dirty="0">
                <a:solidFill>
                  <a:srgbClr val="2267A3"/>
                </a:solidFill>
                <a:latin typeface="Calibri" panose="020F0502020204030204" pitchFamily="34" charset="0"/>
                <a:ea typeface="Calibri" panose="020F0502020204030204" pitchFamily="34" charset="0"/>
                <a:cs typeface="Calibri" panose="020F0502020204030204" pitchFamily="34" charset="0"/>
              </a:rPr>
              <a:t>those living in nursing homes or long-term care facilities</a:t>
            </a:r>
            <a:endParaRPr lang="en-US" b="1" dirty="0">
              <a:solidFill>
                <a:srgbClr val="2267A3"/>
              </a:solidFill>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spcBef>
                <a:spcPts val="0"/>
              </a:spcBef>
              <a:spcAft>
                <a:spcPts val="1200"/>
              </a:spcAft>
              <a:buNone/>
            </a:pPr>
            <a:endParaRPr lang="en-US" dirty="0">
              <a:latin typeface="Calibri" panose="020F0502020204030204" pitchFamily="34" charset="0"/>
              <a:ea typeface="Calibri" panose="020F0502020204030204" pitchFamily="34" charset="0"/>
              <a:cs typeface="Calibri" panose="020F0502020204030204" pitchFamily="34" charset="0"/>
            </a:endParaRPr>
          </a:p>
          <a:p>
            <a:pPr marL="0" marR="0" indent="0" algn="ctr">
              <a:spcBef>
                <a:spcPts val="0"/>
              </a:spcBef>
              <a:spcAft>
                <a:spcPts val="0"/>
              </a:spcAft>
              <a:buNone/>
            </a:pPr>
            <a:r>
              <a:rPr lang="en-US" sz="3000" dirty="0">
                <a:effectLst/>
                <a:ea typeface="Times New Roman" panose="02020603050405020304" pitchFamily="18" charset="0"/>
              </a:rPr>
              <a:t>There is a vaccine to prevent RSV and recent recommendations to consider giving everyone 60 years of age or older the vaccine.</a:t>
            </a:r>
          </a:p>
        </p:txBody>
      </p:sp>
    </p:spTree>
    <p:extLst>
      <p:ext uri="{BB962C8B-B14F-4D97-AF65-F5344CB8AC3E}">
        <p14:creationId xmlns:p14="http://schemas.microsoft.com/office/powerpoint/2010/main" val="1078885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221291-9E9E-1A5C-8A23-E5B3F9B17AB9}"/>
              </a:ext>
            </a:extLst>
          </p:cNvPr>
          <p:cNvSpPr>
            <a:spLocks noGrp="1"/>
          </p:cNvSpPr>
          <p:nvPr>
            <p:ph type="sldNum" sz="quarter" idx="12"/>
          </p:nvPr>
        </p:nvSpPr>
        <p:spPr/>
        <p:txBody>
          <a:bodyPr/>
          <a:lstStyle/>
          <a:p>
            <a:fld id="{6229C22B-4774-6A4F-9027-E795ED4E5985}" type="slidenum">
              <a:rPr lang="en-US" smtClean="0"/>
              <a:t>23</a:t>
            </a:fld>
            <a:endParaRPr lang="en-US" dirty="0"/>
          </a:p>
        </p:txBody>
      </p:sp>
      <p:pic>
        <p:nvPicPr>
          <p:cNvPr id="4" name="Picture 3" descr="A graph showing the spread of coronavirus&#10;&#10;Description automatically generated">
            <a:extLst>
              <a:ext uri="{FF2B5EF4-FFF2-40B4-BE49-F238E27FC236}">
                <a16:creationId xmlns:a16="http://schemas.microsoft.com/office/drawing/2014/main" id="{FFBC105E-7257-962C-36E6-FF2EF6D5FDE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84795" y="205040"/>
            <a:ext cx="9569005" cy="6368003"/>
          </a:xfrm>
          <a:prstGeom prst="rect">
            <a:avLst/>
          </a:prstGeom>
        </p:spPr>
      </p:pic>
      <p:sp>
        <p:nvSpPr>
          <p:cNvPr id="3" name="Title 3">
            <a:extLst>
              <a:ext uri="{FF2B5EF4-FFF2-40B4-BE49-F238E27FC236}">
                <a16:creationId xmlns:a16="http://schemas.microsoft.com/office/drawing/2014/main" id="{D307E81A-7AE4-EBBB-37C2-B02C80BDB3E7}"/>
              </a:ext>
            </a:extLst>
          </p:cNvPr>
          <p:cNvSpPr txBox="1">
            <a:spLocks/>
          </p:cNvSpPr>
          <p:nvPr/>
        </p:nvSpPr>
        <p:spPr>
          <a:xfrm>
            <a:off x="6010869" y="241296"/>
            <a:ext cx="5916628" cy="1434574"/>
          </a:xfrm>
          <a:prstGeom prst="rect">
            <a:avLst/>
          </a:prstGeom>
          <a:solidFill>
            <a:schemeClr val="bg1"/>
          </a:solidFill>
        </p:spPr>
        <p:txBody>
          <a:bodyPr>
            <a:normAutofit fontScale="92500"/>
          </a:bodyPr>
          <a:lstStyle>
            <a:lvl1pPr algn="l" defTabSz="914400" rtl="0" eaLnBrk="1" latinLnBrk="0" hangingPunct="1">
              <a:lnSpc>
                <a:spcPct val="90000"/>
              </a:lnSpc>
              <a:spcBef>
                <a:spcPct val="0"/>
              </a:spcBef>
              <a:buNone/>
              <a:defRPr sz="4000" b="1" kern="1200">
                <a:solidFill>
                  <a:srgbClr val="2267A3"/>
                </a:solidFill>
                <a:latin typeface="+mj-lt"/>
                <a:ea typeface="+mj-ea"/>
                <a:cs typeface="+mj-cs"/>
              </a:defRPr>
            </a:lvl1pPr>
          </a:lstStyle>
          <a:p>
            <a:r>
              <a:rPr lang="en-US" dirty="0"/>
              <a:t>Weekly Hospitalization Rates for RSV (age 75+ years)</a:t>
            </a:r>
          </a:p>
        </p:txBody>
      </p:sp>
      <p:sp>
        <p:nvSpPr>
          <p:cNvPr id="7" name="TextBox 6">
            <a:extLst>
              <a:ext uri="{FF2B5EF4-FFF2-40B4-BE49-F238E27FC236}">
                <a16:creationId xmlns:a16="http://schemas.microsoft.com/office/drawing/2014/main" id="{2A2C72E8-5F2D-D659-A899-D2F99013D5D3}"/>
              </a:ext>
            </a:extLst>
          </p:cNvPr>
          <p:cNvSpPr txBox="1"/>
          <p:nvPr/>
        </p:nvSpPr>
        <p:spPr>
          <a:xfrm>
            <a:off x="1066113" y="5894566"/>
            <a:ext cx="9741147" cy="584775"/>
          </a:xfrm>
          <a:prstGeom prst="rect">
            <a:avLst/>
          </a:prstGeom>
          <a:solidFill>
            <a:schemeClr val="bg1"/>
          </a:solidFill>
        </p:spPr>
        <p:txBody>
          <a:bodyPr wrap="square" rtlCol="0">
            <a:spAutoFit/>
          </a:bodyPr>
          <a:lstStyle/>
          <a:p>
            <a:r>
              <a:rPr lang="en-US" sz="3200" dirty="0"/>
              <a:t>RSV season is about October to March in most of the U.S. </a:t>
            </a:r>
          </a:p>
        </p:txBody>
      </p:sp>
      <p:cxnSp>
        <p:nvCxnSpPr>
          <p:cNvPr id="10" name="Straight Connector 9">
            <a:extLst>
              <a:ext uri="{FF2B5EF4-FFF2-40B4-BE49-F238E27FC236}">
                <a16:creationId xmlns:a16="http://schemas.microsoft.com/office/drawing/2014/main" id="{5D5F6969-333A-5284-C2D7-A9B104D0AD8D}"/>
              </a:ext>
            </a:extLst>
          </p:cNvPr>
          <p:cNvCxnSpPr/>
          <p:nvPr/>
        </p:nvCxnSpPr>
        <p:spPr>
          <a:xfrm flipV="1">
            <a:off x="5538438" y="3847171"/>
            <a:ext cx="0" cy="1951463"/>
          </a:xfrm>
          <a:prstGeom prst="line">
            <a:avLst/>
          </a:prstGeom>
        </p:spPr>
        <p:style>
          <a:lnRef idx="1">
            <a:schemeClr val="accent1"/>
          </a:lnRef>
          <a:fillRef idx="0">
            <a:schemeClr val="accent1"/>
          </a:fillRef>
          <a:effectRef idx="0">
            <a:schemeClr val="accent1"/>
          </a:effectRef>
          <a:fontRef idx="minor">
            <a:schemeClr val="tx1"/>
          </a:fontRef>
        </p:style>
      </p:cxnSp>
      <p:sp>
        <p:nvSpPr>
          <p:cNvPr id="5" name="Rounded Rectangle 4">
            <a:extLst>
              <a:ext uri="{FF2B5EF4-FFF2-40B4-BE49-F238E27FC236}">
                <a16:creationId xmlns:a16="http://schemas.microsoft.com/office/drawing/2014/main" id="{E72361CF-0DB1-F1B4-1613-F4DBF742A9A4}"/>
              </a:ext>
            </a:extLst>
          </p:cNvPr>
          <p:cNvSpPr/>
          <p:nvPr/>
        </p:nvSpPr>
        <p:spPr>
          <a:xfrm>
            <a:off x="3373821" y="205040"/>
            <a:ext cx="456868" cy="40508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ounded Rectangle 5">
            <a:extLst>
              <a:ext uri="{FF2B5EF4-FFF2-40B4-BE49-F238E27FC236}">
                <a16:creationId xmlns:a16="http://schemas.microsoft.com/office/drawing/2014/main" id="{6218E35F-2466-CAF0-5674-C944A93CFC0E}"/>
              </a:ext>
            </a:extLst>
          </p:cNvPr>
          <p:cNvSpPr/>
          <p:nvPr/>
        </p:nvSpPr>
        <p:spPr>
          <a:xfrm>
            <a:off x="2443656" y="4945703"/>
            <a:ext cx="678354" cy="4934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8E2526C4-62AB-3381-F695-4D06158655AF}"/>
              </a:ext>
            </a:extLst>
          </p:cNvPr>
          <p:cNvCxnSpPr/>
          <p:nvPr/>
        </p:nvCxnSpPr>
        <p:spPr>
          <a:xfrm flipV="1">
            <a:off x="2665141" y="3847171"/>
            <a:ext cx="0" cy="1951463"/>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6002DCE-88B9-B987-6250-3F02DCE99D5D}"/>
              </a:ext>
            </a:extLst>
          </p:cNvPr>
          <p:cNvSpPr/>
          <p:nvPr/>
        </p:nvSpPr>
        <p:spPr>
          <a:xfrm>
            <a:off x="9821917" y="3146700"/>
            <a:ext cx="1970686" cy="5886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FDC7323-E366-7AD7-9024-F56B88EE4CC3}"/>
              </a:ext>
            </a:extLst>
          </p:cNvPr>
          <p:cNvSpPr/>
          <p:nvPr/>
        </p:nvSpPr>
        <p:spPr>
          <a:xfrm>
            <a:off x="3602255" y="205040"/>
            <a:ext cx="2408614" cy="4050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AE6520EE-324D-2E7C-CC80-6B0CFF6F9991}"/>
              </a:ext>
            </a:extLst>
          </p:cNvPr>
          <p:cNvSpPr txBox="1"/>
          <p:nvPr/>
        </p:nvSpPr>
        <p:spPr>
          <a:xfrm>
            <a:off x="2398809" y="221335"/>
            <a:ext cx="2701676" cy="523220"/>
          </a:xfrm>
          <a:prstGeom prst="rect">
            <a:avLst/>
          </a:prstGeom>
          <a:noFill/>
        </p:spPr>
        <p:txBody>
          <a:bodyPr wrap="square" rtlCol="0">
            <a:spAutoFit/>
          </a:bodyPr>
          <a:lstStyle/>
          <a:p>
            <a:r>
              <a:rPr lang="en-US" sz="2800" b="1" dirty="0"/>
              <a:t>10 per 100,000</a:t>
            </a:r>
          </a:p>
        </p:txBody>
      </p:sp>
      <p:sp>
        <p:nvSpPr>
          <p:cNvPr id="16" name="Freeform 20">
            <a:extLst>
              <a:ext uri="{FF2B5EF4-FFF2-40B4-BE49-F238E27FC236}">
                <a16:creationId xmlns:a16="http://schemas.microsoft.com/office/drawing/2014/main" id="{749E4352-E71A-B48A-1CF2-872087847249}"/>
              </a:ext>
            </a:extLst>
          </p:cNvPr>
          <p:cNvSpPr/>
          <p:nvPr/>
        </p:nvSpPr>
        <p:spPr>
          <a:xfrm rot="16200000">
            <a:off x="128937" y="119702"/>
            <a:ext cx="1458023" cy="1442117"/>
          </a:xfrm>
          <a:custGeom>
            <a:avLst/>
            <a:gdLst/>
            <a:ahLst/>
            <a:cxnLst/>
            <a:rect l="l" t="t" r="r" b="b"/>
            <a:pathLst>
              <a:path w="1555225" h="1538258">
                <a:moveTo>
                  <a:pt x="0" y="0"/>
                </a:moveTo>
                <a:lnTo>
                  <a:pt x="1555224" y="0"/>
                </a:lnTo>
                <a:lnTo>
                  <a:pt x="1555224" y="1538258"/>
                </a:lnTo>
                <a:lnTo>
                  <a:pt x="0" y="15382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688" dirty="0"/>
          </a:p>
        </p:txBody>
      </p:sp>
    </p:spTree>
    <p:extLst>
      <p:ext uri="{BB962C8B-B14F-4D97-AF65-F5344CB8AC3E}">
        <p14:creationId xmlns:p14="http://schemas.microsoft.com/office/powerpoint/2010/main" val="4664772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5F76D-AEA1-F95B-8433-737E01F83515}"/>
              </a:ext>
            </a:extLst>
          </p:cNvPr>
          <p:cNvSpPr>
            <a:spLocks noGrp="1"/>
          </p:cNvSpPr>
          <p:nvPr>
            <p:ph type="title"/>
          </p:nvPr>
        </p:nvSpPr>
        <p:spPr/>
        <p:txBody>
          <a:bodyPr/>
          <a:lstStyle/>
          <a:p>
            <a:r>
              <a:rPr lang="en-US" dirty="0"/>
              <a:t>Flu</a:t>
            </a:r>
          </a:p>
        </p:txBody>
      </p:sp>
      <p:pic>
        <p:nvPicPr>
          <p:cNvPr id="4" name="Picture 3" descr="A blue pyramid with white text&#10;&#10;Description automatically generated">
            <a:extLst>
              <a:ext uri="{FF2B5EF4-FFF2-40B4-BE49-F238E27FC236}">
                <a16:creationId xmlns:a16="http://schemas.microsoft.com/office/drawing/2014/main" id="{8AD02A4C-87A9-81DA-D109-D49541C339B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82393" y="1310971"/>
            <a:ext cx="5922142" cy="5475188"/>
          </a:xfrm>
          <a:prstGeom prst="rect">
            <a:avLst/>
          </a:prstGeom>
        </p:spPr>
      </p:pic>
      <p:sp>
        <p:nvSpPr>
          <p:cNvPr id="3" name="Content Placeholder 2">
            <a:extLst>
              <a:ext uri="{FF2B5EF4-FFF2-40B4-BE49-F238E27FC236}">
                <a16:creationId xmlns:a16="http://schemas.microsoft.com/office/drawing/2014/main" id="{8EAF2AFD-BBFF-D89C-6F6A-7697E4D2D4EF}"/>
              </a:ext>
            </a:extLst>
          </p:cNvPr>
          <p:cNvSpPr>
            <a:spLocks noGrp="1"/>
          </p:cNvSpPr>
          <p:nvPr>
            <p:ph idx="1"/>
          </p:nvPr>
        </p:nvSpPr>
        <p:spPr>
          <a:xfrm>
            <a:off x="512405" y="1805428"/>
            <a:ext cx="5583595" cy="4486275"/>
          </a:xfrm>
        </p:spPr>
        <p:txBody>
          <a:bodyPr>
            <a:normAutofit/>
          </a:bodyPr>
          <a:lstStyle/>
          <a:p>
            <a:pPr marR="0" lvl="0">
              <a:lnSpc>
                <a:spcPct val="100000"/>
              </a:lnSpc>
              <a:spcBef>
                <a:spcPts val="0"/>
              </a:spcBef>
              <a:spcAft>
                <a:spcPts val="1200"/>
              </a:spcAft>
            </a:pPr>
            <a:r>
              <a:rPr lang="en-US" dirty="0">
                <a:effectLst/>
                <a:latin typeface="Calibri" panose="020F0502020204030204" pitchFamily="34" charset="0"/>
                <a:ea typeface="Calibri" panose="020F0502020204030204" pitchFamily="34" charset="0"/>
                <a:cs typeface="Calibri" panose="020F0502020204030204" pitchFamily="34" charset="0"/>
              </a:rPr>
              <a:t>Full name: influenza</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0000"/>
              </a:lnSpc>
              <a:spcBef>
                <a:spcPts val="0"/>
              </a:spcBef>
              <a:spcAft>
                <a:spcPts val="1200"/>
              </a:spcAft>
            </a:pPr>
            <a:r>
              <a:rPr lang="en-US" dirty="0">
                <a:effectLst/>
                <a:latin typeface="Calibri" panose="020F0502020204030204" pitchFamily="34" charset="0"/>
                <a:ea typeface="Calibri" panose="020F0502020204030204" pitchFamily="34" charset="0"/>
                <a:cs typeface="Calibri" panose="020F0502020204030204" pitchFamily="34" charset="0"/>
              </a:rPr>
              <a:t>Lung disease often with fever</a:t>
            </a:r>
          </a:p>
          <a:p>
            <a:pPr marR="0" lvl="0">
              <a:lnSpc>
                <a:spcPct val="100000"/>
              </a:lnSpc>
              <a:spcBef>
                <a:spcPts val="0"/>
              </a:spcBef>
              <a:spcAft>
                <a:spcPts val="1200"/>
              </a:spcAft>
            </a:pPr>
            <a:r>
              <a:rPr lang="en-US" dirty="0">
                <a:latin typeface="Calibri" panose="020F0502020204030204" pitchFamily="34" charset="0"/>
                <a:ea typeface="Calibri" panose="020F0502020204030204" pitchFamily="34" charset="0"/>
                <a:cs typeface="Calibri" panose="020F0502020204030204" pitchFamily="34" charset="0"/>
              </a:rPr>
              <a:t>Portion in those age 65+</a:t>
            </a:r>
          </a:p>
          <a:p>
            <a:pPr marL="800100" lvl="1" indent="-342900">
              <a:lnSpc>
                <a:spcPct val="100000"/>
              </a:lnSpc>
              <a:spcBef>
                <a:spcPts val="0"/>
              </a:spcBef>
              <a:spcAft>
                <a:spcPts val="1200"/>
              </a:spcAft>
              <a:buFont typeface="Courier New" panose="02070309020205020404" pitchFamily="49" charset="0"/>
              <a:buChar char="o"/>
            </a:pPr>
            <a:r>
              <a:rPr lang="en-US" dirty="0">
                <a:latin typeface="Calibri" panose="020F0502020204030204" pitchFamily="34" charset="0"/>
                <a:ea typeface="Calibri" panose="020F0502020204030204" pitchFamily="34" charset="0"/>
                <a:cs typeface="Calibri" panose="020F0502020204030204" pitchFamily="34" charset="0"/>
              </a:rPr>
              <a:t>70-85% of deaths due to flu</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0000"/>
              </a:lnSpc>
              <a:spcBef>
                <a:spcPts val="0"/>
              </a:spcBef>
              <a:spcAft>
                <a:spcPts val="1200"/>
              </a:spcAft>
              <a:buFont typeface="Courier New" panose="02070309020205020404" pitchFamily="49" charset="0"/>
              <a:buChar char="o"/>
            </a:pPr>
            <a:r>
              <a:rPr lang="en-US" dirty="0">
                <a:effectLst/>
                <a:latin typeface="Calibri" panose="020F0502020204030204" pitchFamily="34" charset="0"/>
                <a:ea typeface="Calibri" panose="020F0502020204030204" pitchFamily="34" charset="0"/>
                <a:cs typeface="Calibri" panose="020F0502020204030204" pitchFamily="34" charset="0"/>
              </a:rPr>
              <a:t>50-70% of hospitalizations </a:t>
            </a:r>
            <a:br>
              <a:rPr lang="en-US" dirty="0">
                <a:effectLst/>
                <a:latin typeface="Calibri" panose="020F0502020204030204" pitchFamily="34" charset="0"/>
                <a:ea typeface="Calibri" panose="020F0502020204030204" pitchFamily="34" charset="0"/>
                <a:cs typeface="Calibri" panose="020F0502020204030204" pitchFamily="34" charset="0"/>
              </a:rPr>
            </a:br>
            <a:r>
              <a:rPr lang="en-US" dirty="0">
                <a:effectLst/>
                <a:latin typeface="Calibri" panose="020F0502020204030204" pitchFamily="34" charset="0"/>
                <a:ea typeface="Calibri" panose="020F0502020204030204" pitchFamily="34" charset="0"/>
                <a:cs typeface="Calibri" panose="020F0502020204030204" pitchFamily="34" charset="0"/>
              </a:rPr>
              <a:t>due to flu</a:t>
            </a:r>
          </a:p>
        </p:txBody>
      </p:sp>
      <p:sp>
        <p:nvSpPr>
          <p:cNvPr id="5" name="TextBox 4">
            <a:extLst>
              <a:ext uri="{FF2B5EF4-FFF2-40B4-BE49-F238E27FC236}">
                <a16:creationId xmlns:a16="http://schemas.microsoft.com/office/drawing/2014/main" id="{B633E863-9C12-7252-71CB-D75AA0B366EF}"/>
              </a:ext>
            </a:extLst>
          </p:cNvPr>
          <p:cNvSpPr txBox="1"/>
          <p:nvPr/>
        </p:nvSpPr>
        <p:spPr>
          <a:xfrm>
            <a:off x="5006899" y="566297"/>
            <a:ext cx="6821674" cy="584775"/>
          </a:xfrm>
          <a:prstGeom prst="rect">
            <a:avLst/>
          </a:prstGeom>
          <a:noFill/>
        </p:spPr>
        <p:txBody>
          <a:bodyPr wrap="square" rtlCol="0">
            <a:spAutoFit/>
          </a:bodyPr>
          <a:lstStyle/>
          <a:p>
            <a:r>
              <a:rPr lang="en-US" sz="3200" b="1" dirty="0">
                <a:solidFill>
                  <a:srgbClr val="0360A2"/>
                </a:solidFill>
              </a:rPr>
              <a:t>Every year in the U.S., flu causes:</a:t>
            </a:r>
          </a:p>
        </p:txBody>
      </p:sp>
    </p:spTree>
    <p:extLst>
      <p:ext uri="{BB962C8B-B14F-4D97-AF65-F5344CB8AC3E}">
        <p14:creationId xmlns:p14="http://schemas.microsoft.com/office/powerpoint/2010/main" val="17655080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aph of different colored bars&#10;&#10;Description automatically generated">
            <a:extLst>
              <a:ext uri="{FF2B5EF4-FFF2-40B4-BE49-F238E27FC236}">
                <a16:creationId xmlns:a16="http://schemas.microsoft.com/office/drawing/2014/main" id="{70FAB95E-EB5A-755E-430A-FA6606524387}"/>
              </a:ext>
            </a:extLst>
          </p:cNvPr>
          <p:cNvPicPr>
            <a:picLocks noChangeAspect="1"/>
          </p:cNvPicPr>
          <p:nvPr/>
        </p:nvPicPr>
        <p:blipFill>
          <a:blip r:embed="rId3"/>
          <a:stretch>
            <a:fillRect/>
          </a:stretch>
        </p:blipFill>
        <p:spPr>
          <a:xfrm>
            <a:off x="464586" y="932507"/>
            <a:ext cx="11262484" cy="5925312"/>
          </a:xfrm>
          <a:prstGeom prst="rect">
            <a:avLst/>
          </a:prstGeom>
        </p:spPr>
      </p:pic>
    </p:spTree>
    <p:extLst>
      <p:ext uri="{BB962C8B-B14F-4D97-AF65-F5344CB8AC3E}">
        <p14:creationId xmlns:p14="http://schemas.microsoft.com/office/powerpoint/2010/main" val="15148668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aph of a virus&#10;&#10;Description automatically generated">
            <a:extLst>
              <a:ext uri="{FF2B5EF4-FFF2-40B4-BE49-F238E27FC236}">
                <a16:creationId xmlns:a16="http://schemas.microsoft.com/office/drawing/2014/main" id="{20715FD6-3240-9F9A-38C7-53A64D5002B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37082" y="958331"/>
            <a:ext cx="8517835" cy="5669173"/>
          </a:xfrm>
          <a:prstGeom prst="rect">
            <a:avLst/>
          </a:prstGeom>
        </p:spPr>
      </p:pic>
      <p:sp>
        <p:nvSpPr>
          <p:cNvPr id="2" name="TextBox 1">
            <a:extLst>
              <a:ext uri="{FF2B5EF4-FFF2-40B4-BE49-F238E27FC236}">
                <a16:creationId xmlns:a16="http://schemas.microsoft.com/office/drawing/2014/main" id="{98B04A2F-789E-0ED3-BBB5-498AC0CDB9BD}"/>
              </a:ext>
            </a:extLst>
          </p:cNvPr>
          <p:cNvSpPr txBox="1"/>
          <p:nvPr/>
        </p:nvSpPr>
        <p:spPr>
          <a:xfrm>
            <a:off x="4161182" y="2581268"/>
            <a:ext cx="1798983" cy="523220"/>
          </a:xfrm>
          <a:prstGeom prst="rect">
            <a:avLst/>
          </a:prstGeom>
          <a:noFill/>
        </p:spPr>
        <p:txBody>
          <a:bodyPr wrap="square" rtlCol="0">
            <a:spAutoFit/>
          </a:bodyPr>
          <a:lstStyle/>
          <a:p>
            <a:r>
              <a:rPr lang="en-US" sz="2800" dirty="0">
                <a:solidFill>
                  <a:srgbClr val="0070C0"/>
                </a:solidFill>
              </a:rPr>
              <a:t>Flu</a:t>
            </a:r>
          </a:p>
        </p:txBody>
      </p:sp>
      <p:sp>
        <p:nvSpPr>
          <p:cNvPr id="5" name="TextBox 4">
            <a:extLst>
              <a:ext uri="{FF2B5EF4-FFF2-40B4-BE49-F238E27FC236}">
                <a16:creationId xmlns:a16="http://schemas.microsoft.com/office/drawing/2014/main" id="{39280EAF-B942-C043-935D-698F8EBBCC18}"/>
              </a:ext>
            </a:extLst>
          </p:cNvPr>
          <p:cNvSpPr txBox="1"/>
          <p:nvPr/>
        </p:nvSpPr>
        <p:spPr>
          <a:xfrm>
            <a:off x="4297016" y="4485275"/>
            <a:ext cx="1798983" cy="523220"/>
          </a:xfrm>
          <a:prstGeom prst="rect">
            <a:avLst/>
          </a:prstGeom>
          <a:noFill/>
        </p:spPr>
        <p:txBody>
          <a:bodyPr wrap="square" rtlCol="0">
            <a:spAutoFit/>
          </a:bodyPr>
          <a:lstStyle/>
          <a:p>
            <a:r>
              <a:rPr lang="en-US" sz="2800" dirty="0">
                <a:solidFill>
                  <a:srgbClr val="00B050"/>
                </a:solidFill>
              </a:rPr>
              <a:t>RSV</a:t>
            </a:r>
          </a:p>
        </p:txBody>
      </p:sp>
      <p:cxnSp>
        <p:nvCxnSpPr>
          <p:cNvPr id="8" name="Straight Connector 7">
            <a:extLst>
              <a:ext uri="{FF2B5EF4-FFF2-40B4-BE49-F238E27FC236}">
                <a16:creationId xmlns:a16="http://schemas.microsoft.com/office/drawing/2014/main" id="{D8802CFD-A179-A8D0-1F38-8D3A2FC55C73}"/>
              </a:ext>
            </a:extLst>
          </p:cNvPr>
          <p:cNvCxnSpPr/>
          <p:nvPr/>
        </p:nvCxnSpPr>
        <p:spPr>
          <a:xfrm flipV="1">
            <a:off x="4025348" y="2949662"/>
            <a:ext cx="271668" cy="106138"/>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C222536-08CE-4A4A-D25D-6D74778AB4DB}"/>
              </a:ext>
            </a:extLst>
          </p:cNvPr>
          <p:cNvCxnSpPr>
            <a:cxnSpLocks/>
          </p:cNvCxnSpPr>
          <p:nvPr/>
        </p:nvCxnSpPr>
        <p:spPr>
          <a:xfrm flipV="1">
            <a:off x="3756992" y="4788583"/>
            <a:ext cx="705678" cy="272981"/>
          </a:xfrm>
          <a:prstGeom prst="line">
            <a:avLst/>
          </a:prstGeom>
        </p:spPr>
        <p:style>
          <a:lnRef idx="1">
            <a:schemeClr val="accent1"/>
          </a:lnRef>
          <a:fillRef idx="0">
            <a:schemeClr val="accent1"/>
          </a:fillRef>
          <a:effectRef idx="0">
            <a:schemeClr val="accent1"/>
          </a:effectRef>
          <a:fontRef idx="minor">
            <a:schemeClr val="tx1"/>
          </a:fontRef>
        </p:style>
      </p:cxnSp>
      <p:sp>
        <p:nvSpPr>
          <p:cNvPr id="3" name="Freeform 20">
            <a:extLst>
              <a:ext uri="{FF2B5EF4-FFF2-40B4-BE49-F238E27FC236}">
                <a16:creationId xmlns:a16="http://schemas.microsoft.com/office/drawing/2014/main" id="{5F04A18A-D7E3-1B4D-1350-3F1B3619A610}"/>
              </a:ext>
            </a:extLst>
          </p:cNvPr>
          <p:cNvSpPr/>
          <p:nvPr/>
        </p:nvSpPr>
        <p:spPr>
          <a:xfrm rot="16200000">
            <a:off x="128937" y="119702"/>
            <a:ext cx="1458023" cy="1442117"/>
          </a:xfrm>
          <a:custGeom>
            <a:avLst/>
            <a:gdLst/>
            <a:ahLst/>
            <a:cxnLst/>
            <a:rect l="l" t="t" r="r" b="b"/>
            <a:pathLst>
              <a:path w="1555225" h="1538258">
                <a:moveTo>
                  <a:pt x="0" y="0"/>
                </a:moveTo>
                <a:lnTo>
                  <a:pt x="1555224" y="0"/>
                </a:lnTo>
                <a:lnTo>
                  <a:pt x="1555224" y="1538258"/>
                </a:lnTo>
                <a:lnTo>
                  <a:pt x="0" y="15382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688" dirty="0"/>
          </a:p>
        </p:txBody>
      </p:sp>
      <p:sp>
        <p:nvSpPr>
          <p:cNvPr id="7" name="Title 3">
            <a:extLst>
              <a:ext uri="{FF2B5EF4-FFF2-40B4-BE49-F238E27FC236}">
                <a16:creationId xmlns:a16="http://schemas.microsoft.com/office/drawing/2014/main" id="{94EC664B-5A01-ECE3-1953-1055D68980B5}"/>
              </a:ext>
            </a:extLst>
          </p:cNvPr>
          <p:cNvSpPr txBox="1">
            <a:spLocks/>
          </p:cNvSpPr>
          <p:nvPr/>
        </p:nvSpPr>
        <p:spPr>
          <a:xfrm>
            <a:off x="4025348" y="581805"/>
            <a:ext cx="7255097" cy="1641157"/>
          </a:xfrm>
          <a:prstGeom prst="rect">
            <a:avLst/>
          </a:prstGeom>
          <a:solidFill>
            <a:schemeClr val="bg1"/>
          </a:solidFill>
        </p:spPr>
        <p:txBody>
          <a:bodyPr>
            <a:normAutofit/>
          </a:bodyPr>
          <a:lstStyle>
            <a:lvl1pPr algn="l" defTabSz="914400" rtl="0" eaLnBrk="1" latinLnBrk="0" hangingPunct="1">
              <a:lnSpc>
                <a:spcPct val="90000"/>
              </a:lnSpc>
              <a:spcBef>
                <a:spcPct val="0"/>
              </a:spcBef>
              <a:buNone/>
              <a:defRPr sz="4000" b="1" kern="1200">
                <a:solidFill>
                  <a:srgbClr val="2267A3"/>
                </a:solidFill>
                <a:latin typeface="+mj-lt"/>
                <a:ea typeface="+mj-ea"/>
                <a:cs typeface="+mj-cs"/>
              </a:defRPr>
            </a:lvl1pPr>
          </a:lstStyle>
          <a:p>
            <a:r>
              <a:rPr lang="en-US" dirty="0"/>
              <a:t>Weekly Rates of RSV and Flu Hospitalization (age 75+ years)</a:t>
            </a:r>
          </a:p>
        </p:txBody>
      </p:sp>
      <p:cxnSp>
        <p:nvCxnSpPr>
          <p:cNvPr id="10" name="Straight Connector 9">
            <a:extLst>
              <a:ext uri="{FF2B5EF4-FFF2-40B4-BE49-F238E27FC236}">
                <a16:creationId xmlns:a16="http://schemas.microsoft.com/office/drawing/2014/main" id="{93C9684B-03D8-AE6B-5A80-C6DFAFE5A465}"/>
              </a:ext>
            </a:extLst>
          </p:cNvPr>
          <p:cNvCxnSpPr/>
          <p:nvPr/>
        </p:nvCxnSpPr>
        <p:spPr>
          <a:xfrm flipV="1">
            <a:off x="2598234" y="3883109"/>
            <a:ext cx="0" cy="19514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2DB880C-8DC0-9854-BABA-82BD7E4A803F}"/>
              </a:ext>
            </a:extLst>
          </p:cNvPr>
          <p:cNvCxnSpPr/>
          <p:nvPr/>
        </p:nvCxnSpPr>
        <p:spPr>
          <a:xfrm flipV="1">
            <a:off x="5196507" y="3949341"/>
            <a:ext cx="0" cy="1951463"/>
          </a:xfrm>
          <a:prstGeom prst="line">
            <a:avLst/>
          </a:prstGeom>
        </p:spPr>
        <p:style>
          <a:lnRef idx="1">
            <a:schemeClr val="accent1"/>
          </a:lnRef>
          <a:fillRef idx="0">
            <a:schemeClr val="accent1"/>
          </a:fillRef>
          <a:effectRef idx="0">
            <a:schemeClr val="accent1"/>
          </a:effectRef>
          <a:fontRef idx="minor">
            <a:schemeClr val="tx1"/>
          </a:fontRef>
        </p:style>
      </p:cxnSp>
      <p:sp>
        <p:nvSpPr>
          <p:cNvPr id="14" name="Rounded Rectangle 13">
            <a:extLst>
              <a:ext uri="{FF2B5EF4-FFF2-40B4-BE49-F238E27FC236}">
                <a16:creationId xmlns:a16="http://schemas.microsoft.com/office/drawing/2014/main" id="{E227814A-7E43-AB0E-7BDD-8C0AD59241EA}"/>
              </a:ext>
            </a:extLst>
          </p:cNvPr>
          <p:cNvSpPr/>
          <p:nvPr/>
        </p:nvSpPr>
        <p:spPr>
          <a:xfrm>
            <a:off x="3037502" y="840760"/>
            <a:ext cx="1061362" cy="47296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ed Rectangle 14">
            <a:extLst>
              <a:ext uri="{FF2B5EF4-FFF2-40B4-BE49-F238E27FC236}">
                <a16:creationId xmlns:a16="http://schemas.microsoft.com/office/drawing/2014/main" id="{81C68C43-9E09-F4DC-FF24-6F0A8F5C2336}"/>
              </a:ext>
            </a:extLst>
          </p:cNvPr>
          <p:cNvSpPr/>
          <p:nvPr/>
        </p:nvSpPr>
        <p:spPr>
          <a:xfrm>
            <a:off x="9095966" y="3433523"/>
            <a:ext cx="1798975" cy="105706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le 15">
            <a:extLst>
              <a:ext uri="{FF2B5EF4-FFF2-40B4-BE49-F238E27FC236}">
                <a16:creationId xmlns:a16="http://schemas.microsoft.com/office/drawing/2014/main" id="{C22F310F-FFA7-F45E-8884-971ACCBF2C6F}"/>
              </a:ext>
            </a:extLst>
          </p:cNvPr>
          <p:cNvSpPr/>
          <p:nvPr/>
        </p:nvSpPr>
        <p:spPr>
          <a:xfrm>
            <a:off x="2094565" y="6218465"/>
            <a:ext cx="7731200" cy="105706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959174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7ED01B-A22C-DB30-FA1D-10584228CAE6}"/>
              </a:ext>
            </a:extLst>
          </p:cNvPr>
          <p:cNvSpPr>
            <a:spLocks noGrp="1"/>
          </p:cNvSpPr>
          <p:nvPr>
            <p:ph type="title"/>
          </p:nvPr>
        </p:nvSpPr>
        <p:spPr>
          <a:xfrm>
            <a:off x="5183188" y="168965"/>
            <a:ext cx="6405838" cy="1272209"/>
          </a:xfrm>
        </p:spPr>
        <p:txBody>
          <a:bodyPr>
            <a:normAutofit/>
          </a:bodyPr>
          <a:lstStyle/>
          <a:p>
            <a:r>
              <a:rPr lang="en-US" sz="4000" dirty="0">
                <a:effectLst/>
                <a:ea typeface="Times New Roman" panose="02020603050405020304" pitchFamily="18" charset="0"/>
              </a:rPr>
              <a:t>How effective is flu vaccine?</a:t>
            </a:r>
            <a:endParaRPr lang="en-US" sz="6000" dirty="0"/>
          </a:p>
        </p:txBody>
      </p:sp>
      <p:sp>
        <p:nvSpPr>
          <p:cNvPr id="5" name="Content Placeholder 4">
            <a:extLst>
              <a:ext uri="{FF2B5EF4-FFF2-40B4-BE49-F238E27FC236}">
                <a16:creationId xmlns:a16="http://schemas.microsoft.com/office/drawing/2014/main" id="{8E180D38-A448-347F-6CF7-DC0D65A788B7}"/>
              </a:ext>
            </a:extLst>
          </p:cNvPr>
          <p:cNvSpPr>
            <a:spLocks noGrp="1"/>
          </p:cNvSpPr>
          <p:nvPr>
            <p:ph idx="1"/>
          </p:nvPr>
        </p:nvSpPr>
        <p:spPr>
          <a:xfrm>
            <a:off x="5183188" y="1600200"/>
            <a:ext cx="6172200" cy="4873625"/>
          </a:xfrm>
        </p:spPr>
        <p:txBody>
          <a:bodyPr>
            <a:normAutofit/>
          </a:bodyPr>
          <a:lstStyle/>
          <a:p>
            <a:pPr>
              <a:lnSpc>
                <a:spcPct val="100000"/>
              </a:lnSpc>
              <a:spcBef>
                <a:spcPts val="1200"/>
              </a:spcBef>
            </a:pPr>
            <a:r>
              <a:rPr lang="en-US" sz="2800" dirty="0">
                <a:solidFill>
                  <a:srgbClr val="000000"/>
                </a:solidFill>
                <a:latin typeface="Calibri" panose="020F0502020204030204" pitchFamily="34" charset="0"/>
                <a:ea typeface="Times New Roman" panose="02020603050405020304" pitchFamily="18" charset="0"/>
              </a:rPr>
              <a:t>In</a:t>
            </a:r>
            <a:r>
              <a:rPr lang="en-US" sz="2800" dirty="0">
                <a:solidFill>
                  <a:srgbClr val="000000"/>
                </a:solidFill>
                <a:effectLst/>
                <a:latin typeface="Calibri" panose="020F0502020204030204" pitchFamily="34" charset="0"/>
                <a:ea typeface="Times New Roman" panose="02020603050405020304" pitchFamily="18" charset="0"/>
              </a:rPr>
              <a:t> 2022-2023 flu disease season, adults </a:t>
            </a:r>
            <a:r>
              <a:rPr lang="en-US" sz="2800" b="1" i="1" dirty="0">
                <a:solidFill>
                  <a:srgbClr val="2267A3"/>
                </a:solidFill>
                <a:effectLst/>
                <a:latin typeface="Calibri" panose="020F0502020204030204" pitchFamily="34" charset="0"/>
                <a:ea typeface="Times New Roman" panose="02020603050405020304" pitchFamily="18" charset="0"/>
              </a:rPr>
              <a:t>vaccinated against flu </a:t>
            </a:r>
            <a:r>
              <a:rPr lang="en-US" sz="2800" dirty="0">
                <a:solidFill>
                  <a:srgbClr val="000000"/>
                </a:solidFill>
                <a:effectLst/>
                <a:latin typeface="Calibri" panose="020F0502020204030204" pitchFamily="34" charset="0"/>
                <a:ea typeface="Times New Roman" panose="02020603050405020304" pitchFamily="18" charset="0"/>
              </a:rPr>
              <a:t>were</a:t>
            </a:r>
          </a:p>
          <a:p>
            <a:pPr lvl="1">
              <a:lnSpc>
                <a:spcPct val="100000"/>
              </a:lnSpc>
              <a:spcBef>
                <a:spcPts val="1200"/>
              </a:spcBef>
              <a:buFont typeface="Wingdings" pitchFamily="2" charset="2"/>
              <a:buChar char="§"/>
            </a:pPr>
            <a:r>
              <a:rPr lang="en-US" b="1" dirty="0">
                <a:solidFill>
                  <a:srgbClr val="2267A3"/>
                </a:solidFill>
                <a:effectLst/>
                <a:latin typeface="Calibri" panose="020F0502020204030204" pitchFamily="34" charset="0"/>
                <a:ea typeface="Times New Roman" panose="02020603050405020304" pitchFamily="18" charset="0"/>
              </a:rPr>
              <a:t>44% less likely </a:t>
            </a:r>
            <a:r>
              <a:rPr lang="en-US" dirty="0">
                <a:solidFill>
                  <a:srgbClr val="000000"/>
                </a:solidFill>
                <a:effectLst/>
                <a:latin typeface="Calibri" panose="020F0502020204030204" pitchFamily="34" charset="0"/>
                <a:ea typeface="Times New Roman" panose="02020603050405020304" pitchFamily="18" charset="0"/>
              </a:rPr>
              <a:t>to visit an ED or urgent care </a:t>
            </a:r>
          </a:p>
          <a:p>
            <a:pPr lvl="1">
              <a:lnSpc>
                <a:spcPct val="100000"/>
              </a:lnSpc>
              <a:spcBef>
                <a:spcPts val="1200"/>
              </a:spcBef>
              <a:buFont typeface="Wingdings" pitchFamily="2" charset="2"/>
              <a:buChar char="§"/>
            </a:pPr>
            <a:r>
              <a:rPr lang="en-US" b="1" dirty="0">
                <a:solidFill>
                  <a:srgbClr val="2267A3"/>
                </a:solidFill>
                <a:effectLst/>
                <a:latin typeface="Calibri" panose="020F0502020204030204" pitchFamily="34" charset="0"/>
                <a:ea typeface="Times New Roman" panose="02020603050405020304" pitchFamily="18" charset="0"/>
              </a:rPr>
              <a:t>39% less likely </a:t>
            </a:r>
            <a:r>
              <a:rPr lang="en-US" dirty="0">
                <a:solidFill>
                  <a:srgbClr val="000000"/>
                </a:solidFill>
                <a:effectLst/>
                <a:latin typeface="Calibri" panose="020F0502020204030204" pitchFamily="34" charset="0"/>
                <a:ea typeface="Times New Roman" panose="02020603050405020304" pitchFamily="18" charset="0"/>
              </a:rPr>
              <a:t>to be hospitalized </a:t>
            </a:r>
            <a:br>
              <a:rPr lang="en-US" dirty="0">
                <a:solidFill>
                  <a:srgbClr val="000000"/>
                </a:solidFill>
                <a:effectLst/>
                <a:latin typeface="Calibri" panose="020F0502020204030204" pitchFamily="34" charset="0"/>
                <a:ea typeface="Times New Roman" panose="02020603050405020304" pitchFamily="18" charset="0"/>
              </a:rPr>
            </a:br>
            <a:endParaRPr lang="en-US" dirty="0">
              <a:solidFill>
                <a:srgbClr val="000000"/>
              </a:solidFill>
              <a:effectLst/>
              <a:latin typeface="Calibri" panose="020F0502020204030204" pitchFamily="34" charset="0"/>
              <a:ea typeface="Times New Roman" panose="02020603050405020304" pitchFamily="18" charset="0"/>
            </a:endParaRPr>
          </a:p>
          <a:p>
            <a:pPr>
              <a:lnSpc>
                <a:spcPct val="100000"/>
              </a:lnSpc>
              <a:spcBef>
                <a:spcPts val="1200"/>
              </a:spcBef>
            </a:pPr>
            <a:r>
              <a:rPr lang="en-US" sz="2800" dirty="0">
                <a:solidFill>
                  <a:srgbClr val="000000"/>
                </a:solidFill>
                <a:effectLst/>
                <a:latin typeface="Calibri" panose="020F0502020204030204" pitchFamily="34" charset="0"/>
                <a:ea typeface="Times New Roman" panose="02020603050405020304" pitchFamily="18" charset="0"/>
              </a:rPr>
              <a:t>Vaccinated people who do get the flu usually have a </a:t>
            </a:r>
            <a:r>
              <a:rPr lang="en-US" sz="2800" b="1" dirty="0">
                <a:solidFill>
                  <a:srgbClr val="2267A3"/>
                </a:solidFill>
                <a:effectLst/>
                <a:latin typeface="Calibri" panose="020F0502020204030204" pitchFamily="34" charset="0"/>
                <a:ea typeface="Times New Roman" panose="02020603050405020304" pitchFamily="18" charset="0"/>
              </a:rPr>
              <a:t>milder case</a:t>
            </a:r>
            <a:endParaRPr lang="en-US" sz="2800" b="1" dirty="0">
              <a:solidFill>
                <a:srgbClr val="2267A3"/>
              </a:solidFill>
              <a:effectLst/>
              <a:latin typeface="Times New Roman" panose="02020603050405020304" pitchFamily="18" charset="0"/>
              <a:ea typeface="Times New Roman" panose="02020603050405020304" pitchFamily="18" charset="0"/>
            </a:endParaRPr>
          </a:p>
        </p:txBody>
      </p:sp>
      <p:pic>
        <p:nvPicPr>
          <p:cNvPr id="7" name="Picture 6" descr="A lion and cat on a blue background&#10;&#10;Description automatically generated">
            <a:extLst>
              <a:ext uri="{FF2B5EF4-FFF2-40B4-BE49-F238E27FC236}">
                <a16:creationId xmlns:a16="http://schemas.microsoft.com/office/drawing/2014/main" id="{B9A430A3-AC99-EEE5-A0CE-4129126DCD6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7200" y="58508"/>
            <a:ext cx="4492350" cy="6740984"/>
          </a:xfrm>
          <a:prstGeom prst="rect">
            <a:avLst/>
          </a:prstGeom>
        </p:spPr>
      </p:pic>
      <p:sp>
        <p:nvSpPr>
          <p:cNvPr id="2" name="Slide Number Placeholder 1">
            <a:extLst>
              <a:ext uri="{FF2B5EF4-FFF2-40B4-BE49-F238E27FC236}">
                <a16:creationId xmlns:a16="http://schemas.microsoft.com/office/drawing/2014/main" id="{0A65C454-6FB1-C96E-2CF1-3D7D79FE6FB8}"/>
              </a:ext>
            </a:extLst>
          </p:cNvPr>
          <p:cNvSpPr>
            <a:spLocks noGrp="1"/>
          </p:cNvSpPr>
          <p:nvPr>
            <p:ph type="sldNum" sz="quarter" idx="12"/>
          </p:nvPr>
        </p:nvSpPr>
        <p:spPr/>
        <p:txBody>
          <a:bodyPr/>
          <a:lstStyle/>
          <a:p>
            <a:fld id="{6229C22B-4774-6A4F-9027-E795ED4E5985}" type="slidenum">
              <a:rPr lang="en-US" smtClean="0"/>
              <a:t>27</a:t>
            </a:fld>
            <a:endParaRPr lang="en-US" dirty="0"/>
          </a:p>
        </p:txBody>
      </p:sp>
    </p:spTree>
    <p:extLst>
      <p:ext uri="{BB962C8B-B14F-4D97-AF65-F5344CB8AC3E}">
        <p14:creationId xmlns:p14="http://schemas.microsoft.com/office/powerpoint/2010/main" val="14557625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9616C36-10D9-820E-0238-9A712486F454}"/>
              </a:ext>
            </a:extLst>
          </p:cNvPr>
          <p:cNvSpPr>
            <a:spLocks noGrp="1"/>
          </p:cNvSpPr>
          <p:nvPr>
            <p:ph type="title"/>
          </p:nvPr>
        </p:nvSpPr>
        <p:spPr>
          <a:xfrm>
            <a:off x="640080" y="325369"/>
            <a:ext cx="4368602" cy="1089339"/>
          </a:xfrm>
        </p:spPr>
        <p:txBody>
          <a:bodyPr anchor="b">
            <a:normAutofit/>
          </a:bodyPr>
          <a:lstStyle/>
          <a:p>
            <a:r>
              <a:rPr lang="en-US" sz="4800" dirty="0"/>
              <a:t>COVID-19</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ECA48E2-8BBB-A458-339A-CF07E268FADB}"/>
              </a:ext>
            </a:extLst>
          </p:cNvPr>
          <p:cNvSpPr>
            <a:spLocks noGrp="1"/>
          </p:cNvSpPr>
          <p:nvPr>
            <p:ph idx="1"/>
          </p:nvPr>
        </p:nvSpPr>
        <p:spPr>
          <a:xfrm>
            <a:off x="362988" y="1740077"/>
            <a:ext cx="6134793" cy="5087710"/>
          </a:xfrm>
          <a:solidFill>
            <a:schemeClr val="bg1"/>
          </a:solidFill>
        </p:spPr>
        <p:txBody>
          <a:bodyPr>
            <a:normAutofit/>
          </a:bodyPr>
          <a:lstStyle/>
          <a:p>
            <a:r>
              <a:rPr lang="en-US" b="1" i="0" dirty="0">
                <a:effectLst/>
              </a:rPr>
              <a:t>Full name</a:t>
            </a:r>
            <a:r>
              <a:rPr lang="en-US" b="0" i="0" dirty="0">
                <a:effectLst/>
              </a:rPr>
              <a:t>: "coronavirus disease 2019" </a:t>
            </a:r>
          </a:p>
          <a:p>
            <a:r>
              <a:rPr lang="en-US" b="1" dirty="0"/>
              <a:t>Caused by </a:t>
            </a:r>
            <a:r>
              <a:rPr lang="en-US" dirty="0"/>
              <a:t>v</a:t>
            </a:r>
            <a:r>
              <a:rPr lang="en-US" b="0" i="0" dirty="0">
                <a:effectLst/>
              </a:rPr>
              <a:t>irus called SARS-CoV-2</a:t>
            </a:r>
          </a:p>
          <a:p>
            <a:pPr lvl="1">
              <a:buFont typeface="Courier New" panose="02070309020205020404" pitchFamily="49" charset="0"/>
              <a:buChar char="o"/>
            </a:pPr>
            <a:r>
              <a:rPr lang="en-US" b="0" i="0" dirty="0">
                <a:effectLst/>
              </a:rPr>
              <a:t>Different "variants," or strains</a:t>
            </a:r>
          </a:p>
          <a:p>
            <a:pPr lvl="1">
              <a:buFont typeface="Courier New" panose="02070309020205020404" pitchFamily="49" charset="0"/>
              <a:buChar char="o"/>
            </a:pPr>
            <a:r>
              <a:rPr lang="en-US" b="0" i="0" dirty="0">
                <a:effectLst/>
              </a:rPr>
              <a:t>Some variants spread more easily or </a:t>
            </a:r>
            <a:br>
              <a:rPr lang="en-US" b="0" i="0" dirty="0">
                <a:effectLst/>
              </a:rPr>
            </a:br>
            <a:r>
              <a:rPr lang="en-US" b="0" i="0" dirty="0">
                <a:effectLst/>
              </a:rPr>
              <a:t>make people sicker than others</a:t>
            </a:r>
          </a:p>
          <a:p>
            <a:r>
              <a:rPr lang="en-US" b="1" i="0" dirty="0">
                <a:effectLst/>
              </a:rPr>
              <a:t>Early symptoms:</a:t>
            </a:r>
            <a:r>
              <a:rPr lang="en-US" b="1" dirty="0"/>
              <a:t> </a:t>
            </a:r>
            <a:br>
              <a:rPr lang="en-US" b="1" dirty="0"/>
            </a:br>
            <a:r>
              <a:rPr lang="en-US" b="1" dirty="0">
                <a:solidFill>
                  <a:srgbClr val="0049A8"/>
                </a:solidFill>
              </a:rPr>
              <a:t>CAN YOU NAME SOME?</a:t>
            </a:r>
            <a:endParaRPr lang="en-US" dirty="0">
              <a:solidFill>
                <a:srgbClr val="0049A8"/>
              </a:solidFill>
            </a:endParaRPr>
          </a:p>
        </p:txBody>
      </p:sp>
      <p:pic>
        <p:nvPicPr>
          <p:cNvPr id="5" name="Picture 4" descr="Older man receiving an needle">
            <a:extLst>
              <a:ext uri="{FF2B5EF4-FFF2-40B4-BE49-F238E27FC236}">
                <a16:creationId xmlns:a16="http://schemas.microsoft.com/office/drawing/2014/main" id="{13A09EB6-C86F-D09C-8E95-1388E611653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6648528"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169556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3DAD86CA-8235-409B-982B-5E7A033E2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F234FBA-3501-47B4-AE0C-AA4AFBC8F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B5EF893B-0491-416E-9D33-BADE96007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oster of a few symptoms of a person&#10;&#10;Description automatically generated">
            <a:extLst>
              <a:ext uri="{FF2B5EF4-FFF2-40B4-BE49-F238E27FC236}">
                <a16:creationId xmlns:a16="http://schemas.microsoft.com/office/drawing/2014/main" id="{5E6022C3-6139-C4DE-8E59-02F8CE194D1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38200" y="754148"/>
            <a:ext cx="10515600" cy="4995575"/>
          </a:xfrm>
          <a:prstGeom prst="rect">
            <a:avLst/>
          </a:prstGeom>
        </p:spPr>
      </p:pic>
      <p:cxnSp>
        <p:nvCxnSpPr>
          <p:cNvPr id="28" name="Straight Connector 27">
            <a:extLst>
              <a:ext uri="{FF2B5EF4-FFF2-40B4-BE49-F238E27FC236}">
                <a16:creationId xmlns:a16="http://schemas.microsoft.com/office/drawing/2014/main" id="{469F4FF8-F8B0-4630-BA1B-0D8B324CD5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416081E-967C-9C2D-24D1-02A4EC30BCDD}"/>
              </a:ext>
            </a:extLst>
          </p:cNvPr>
          <p:cNvSpPr txBox="1"/>
          <p:nvPr/>
        </p:nvSpPr>
        <p:spPr>
          <a:xfrm>
            <a:off x="298231" y="6408901"/>
            <a:ext cx="11595536" cy="369332"/>
          </a:xfrm>
          <a:prstGeom prst="rect">
            <a:avLst/>
          </a:prstGeom>
          <a:noFill/>
        </p:spPr>
        <p:txBody>
          <a:bodyPr wrap="square" rtlCol="0">
            <a:spAutoFit/>
          </a:bodyPr>
          <a:lstStyle/>
          <a:p>
            <a:pPr algn="ctr"/>
            <a:r>
              <a:rPr lang="en-US" dirty="0"/>
              <a:t>https://</a:t>
            </a:r>
            <a:r>
              <a:rPr lang="en-US" dirty="0" err="1"/>
              <a:t>www.cdc.gov</a:t>
            </a:r>
            <a:r>
              <a:rPr lang="en-US" dirty="0"/>
              <a:t>/coronavirus/2019-ncov/symptoms-testing/</a:t>
            </a:r>
            <a:r>
              <a:rPr lang="en-US" dirty="0" err="1"/>
              <a:t>symptoms.html</a:t>
            </a:r>
            <a:endParaRPr lang="en-US" dirty="0"/>
          </a:p>
        </p:txBody>
      </p:sp>
    </p:spTree>
    <p:extLst>
      <p:ext uri="{BB962C8B-B14F-4D97-AF65-F5344CB8AC3E}">
        <p14:creationId xmlns:p14="http://schemas.microsoft.com/office/powerpoint/2010/main" val="34425196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287D9-80BD-FE75-E082-A51674459F21}"/>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160243D8-73AE-4B41-9E83-54EC80402442}"/>
              </a:ext>
            </a:extLst>
          </p:cNvPr>
          <p:cNvSpPr>
            <a:spLocks noGrp="1"/>
          </p:cNvSpPr>
          <p:nvPr>
            <p:ph idx="1"/>
          </p:nvPr>
        </p:nvSpPr>
        <p:spPr/>
        <p:txBody>
          <a:bodyPr>
            <a:normAutofit/>
          </a:bodyPr>
          <a:lstStyle/>
          <a:p>
            <a:pPr marL="514350" marR="0" lvl="0" indent="-514350">
              <a:lnSpc>
                <a:spcPct val="100000"/>
              </a:lnSpc>
              <a:spcBef>
                <a:spcPts val="0"/>
              </a:spcBef>
              <a:spcAft>
                <a:spcPts val="1200"/>
              </a:spcAft>
              <a:buFont typeface="+mj-lt"/>
              <a:buAutoNum type="arabicPeriod"/>
            </a:pPr>
            <a:r>
              <a:rPr lang="en-US" dirty="0">
                <a:effectLst/>
                <a:latin typeface="Calibri" panose="020F0502020204030204" pitchFamily="34" charset="0"/>
                <a:ea typeface="Calibri" panose="020F0502020204030204" pitchFamily="34" charset="0"/>
                <a:cs typeface="Calibri" panose="020F0502020204030204" pitchFamily="34" charset="0"/>
              </a:rPr>
              <a:t>Special considerations for people who work with older adults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514350" marR="0" lvl="0" indent="-514350">
              <a:lnSpc>
                <a:spcPct val="100000"/>
              </a:lnSpc>
              <a:spcBef>
                <a:spcPts val="0"/>
              </a:spcBef>
              <a:spcAft>
                <a:spcPts val="1200"/>
              </a:spcAft>
              <a:buFont typeface="+mj-lt"/>
              <a:buAutoNum type="arabicPeriod"/>
            </a:pPr>
            <a:r>
              <a:rPr lang="en-US" dirty="0">
                <a:latin typeface="Calibri" panose="020F0502020204030204" pitchFamily="34" charset="0"/>
                <a:ea typeface="Calibri" panose="020F0502020204030204" pitchFamily="34" charset="0"/>
                <a:cs typeface="Calibri" panose="020F0502020204030204" pitchFamily="34" charset="0"/>
              </a:rPr>
              <a:t>V</a:t>
            </a:r>
            <a:r>
              <a:rPr lang="en-US" dirty="0">
                <a:effectLst/>
                <a:latin typeface="Calibri" panose="020F0502020204030204" pitchFamily="34" charset="0"/>
                <a:ea typeface="Calibri" panose="020F0502020204030204" pitchFamily="34" charset="0"/>
                <a:cs typeface="Calibri" panose="020F0502020204030204" pitchFamily="34" charset="0"/>
              </a:rPr>
              <a:t>accines that are recommended for older adults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514350" marR="0" lvl="0" indent="-514350">
              <a:lnSpc>
                <a:spcPct val="100000"/>
              </a:lnSpc>
              <a:spcBef>
                <a:spcPts val="0"/>
              </a:spcBef>
              <a:spcAft>
                <a:spcPts val="1200"/>
              </a:spcAft>
              <a:buFont typeface="+mj-lt"/>
              <a:buAutoNum type="arabicPeriod"/>
            </a:pPr>
            <a:r>
              <a:rPr lang="en-US" dirty="0">
                <a:effectLst/>
                <a:latin typeface="Calibri" panose="020F0502020204030204" pitchFamily="34" charset="0"/>
                <a:ea typeface="Calibri" panose="020F0502020204030204" pitchFamily="34" charset="0"/>
                <a:cs typeface="Calibri" panose="020F0502020204030204" pitchFamily="34" charset="0"/>
              </a:rPr>
              <a:t>Vaccines recommended for </a:t>
            </a:r>
            <a:r>
              <a:rPr lang="en-US" u="sng" dirty="0">
                <a:effectLst/>
                <a:latin typeface="Calibri" panose="020F0502020204030204" pitchFamily="34" charset="0"/>
                <a:ea typeface="Calibri" panose="020F0502020204030204" pitchFamily="34" charset="0"/>
                <a:cs typeface="Calibri" panose="020F0502020204030204" pitchFamily="34" charset="0"/>
              </a:rPr>
              <a:t>people who work with</a:t>
            </a:r>
            <a:r>
              <a:rPr lang="en-US" dirty="0">
                <a:effectLst/>
                <a:latin typeface="Calibri" panose="020F0502020204030204" pitchFamily="34" charset="0"/>
                <a:ea typeface="Calibri" panose="020F0502020204030204" pitchFamily="34" charset="0"/>
                <a:cs typeface="Calibri" panose="020F0502020204030204" pitchFamily="34" charset="0"/>
              </a:rPr>
              <a:t> older adults</a:t>
            </a:r>
            <a:endParaRPr lang="en-US" b="1" i="1" dirty="0">
              <a:solidFill>
                <a:srgbClr val="2267A3"/>
              </a:solidFill>
            </a:endParaRPr>
          </a:p>
          <a:p>
            <a:pPr marL="514350" marR="0" lvl="0" indent="-514350">
              <a:lnSpc>
                <a:spcPct val="100000"/>
              </a:lnSpc>
              <a:spcBef>
                <a:spcPts val="0"/>
              </a:spcBef>
              <a:spcAft>
                <a:spcPts val="1200"/>
              </a:spcAft>
              <a:buFont typeface="+mj-lt"/>
              <a:buAutoNum type="arabicPeriod"/>
            </a:pPr>
            <a:r>
              <a:rPr lang="en-US" dirty="0">
                <a:effectLst/>
                <a:latin typeface="Calibri" panose="020F0502020204030204" pitchFamily="34" charset="0"/>
                <a:ea typeface="Calibri" panose="020F0502020204030204" pitchFamily="34" charset="0"/>
                <a:cs typeface="Calibri" panose="020F0502020204030204" pitchFamily="34" charset="0"/>
              </a:rPr>
              <a:t>Frequently asked questions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514350" marR="0" lvl="0" indent="-514350">
              <a:lnSpc>
                <a:spcPct val="100000"/>
              </a:lnSpc>
              <a:spcBef>
                <a:spcPts val="0"/>
              </a:spcBef>
              <a:spcAft>
                <a:spcPts val="1200"/>
              </a:spcAft>
              <a:buFont typeface="+mj-lt"/>
              <a:buAutoNum type="arabicPeriod"/>
            </a:pPr>
            <a:r>
              <a:rPr lang="en-US" dirty="0">
                <a:effectLst/>
                <a:latin typeface="Calibri" panose="020F0502020204030204" pitchFamily="34" charset="0"/>
                <a:ea typeface="Calibri" panose="020F0502020204030204" pitchFamily="34" charset="0"/>
                <a:cs typeface="Calibri" panose="020F0502020204030204" pitchFamily="34" charset="0"/>
              </a:rPr>
              <a:t>Helping to make sure residents are vaccinated</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514350" marR="0" lvl="0" indent="-514350">
              <a:lnSpc>
                <a:spcPct val="100000"/>
              </a:lnSpc>
              <a:spcBef>
                <a:spcPts val="0"/>
              </a:spcBef>
              <a:spcAft>
                <a:spcPts val="1200"/>
              </a:spcAft>
              <a:buFont typeface="+mj-lt"/>
              <a:buAutoNum type="arabicPeriod"/>
            </a:pPr>
            <a:r>
              <a:rPr lang="en-US" dirty="0">
                <a:effectLst/>
                <a:latin typeface="Calibri" panose="020F0502020204030204" pitchFamily="34" charset="0"/>
                <a:ea typeface="Calibri" panose="020F0502020204030204" pitchFamily="34" charset="0"/>
                <a:cs typeface="Calibri" panose="020F0502020204030204" pitchFamily="34" charset="0"/>
              </a:rPr>
              <a:t>Information specific to our workplace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313733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aph of a virus&#10;&#10;Description automatically generated">
            <a:extLst>
              <a:ext uri="{FF2B5EF4-FFF2-40B4-BE49-F238E27FC236}">
                <a16:creationId xmlns:a16="http://schemas.microsoft.com/office/drawing/2014/main" id="{9FA91D5D-50C4-82C7-0C92-43C37B8E8C13}"/>
              </a:ext>
            </a:extLst>
          </p:cNvPr>
          <p:cNvPicPr>
            <a:picLocks noChangeAspect="1"/>
          </p:cNvPicPr>
          <p:nvPr/>
        </p:nvPicPr>
        <p:blipFill>
          <a:blip r:embed="rId3"/>
          <a:stretch>
            <a:fillRect/>
          </a:stretch>
        </p:blipFill>
        <p:spPr>
          <a:xfrm>
            <a:off x="1971821" y="1053548"/>
            <a:ext cx="8248357" cy="5565913"/>
          </a:xfrm>
          <a:prstGeom prst="rect">
            <a:avLst/>
          </a:prstGeom>
        </p:spPr>
      </p:pic>
      <p:sp>
        <p:nvSpPr>
          <p:cNvPr id="9" name="TextBox 8">
            <a:extLst>
              <a:ext uri="{FF2B5EF4-FFF2-40B4-BE49-F238E27FC236}">
                <a16:creationId xmlns:a16="http://schemas.microsoft.com/office/drawing/2014/main" id="{7B3AD439-BEE9-AF3B-073B-849149CA986F}"/>
              </a:ext>
            </a:extLst>
          </p:cNvPr>
          <p:cNvSpPr txBox="1"/>
          <p:nvPr/>
        </p:nvSpPr>
        <p:spPr>
          <a:xfrm>
            <a:off x="4297017" y="2581268"/>
            <a:ext cx="1798983" cy="523220"/>
          </a:xfrm>
          <a:prstGeom prst="rect">
            <a:avLst/>
          </a:prstGeom>
          <a:noFill/>
        </p:spPr>
        <p:txBody>
          <a:bodyPr wrap="square" rtlCol="0">
            <a:spAutoFit/>
          </a:bodyPr>
          <a:lstStyle/>
          <a:p>
            <a:r>
              <a:rPr lang="en-US" sz="2800" dirty="0">
                <a:solidFill>
                  <a:srgbClr val="FF0000"/>
                </a:solidFill>
              </a:rPr>
              <a:t>COVID-19</a:t>
            </a:r>
          </a:p>
        </p:txBody>
      </p:sp>
      <p:sp>
        <p:nvSpPr>
          <p:cNvPr id="10" name="TextBox 9">
            <a:extLst>
              <a:ext uri="{FF2B5EF4-FFF2-40B4-BE49-F238E27FC236}">
                <a16:creationId xmlns:a16="http://schemas.microsoft.com/office/drawing/2014/main" id="{E0EA2B63-CB8E-A33F-DC8D-A4D9CD136038}"/>
              </a:ext>
            </a:extLst>
          </p:cNvPr>
          <p:cNvSpPr txBox="1"/>
          <p:nvPr/>
        </p:nvSpPr>
        <p:spPr>
          <a:xfrm>
            <a:off x="4297017" y="5021988"/>
            <a:ext cx="1798983" cy="523220"/>
          </a:xfrm>
          <a:prstGeom prst="rect">
            <a:avLst/>
          </a:prstGeom>
          <a:noFill/>
        </p:spPr>
        <p:txBody>
          <a:bodyPr wrap="square" rtlCol="0">
            <a:spAutoFit/>
          </a:bodyPr>
          <a:lstStyle/>
          <a:p>
            <a:r>
              <a:rPr lang="en-US" sz="2800" dirty="0">
                <a:solidFill>
                  <a:srgbClr val="00B050"/>
                </a:solidFill>
              </a:rPr>
              <a:t>RSV</a:t>
            </a:r>
          </a:p>
        </p:txBody>
      </p:sp>
      <p:sp>
        <p:nvSpPr>
          <p:cNvPr id="11" name="TextBox 10">
            <a:extLst>
              <a:ext uri="{FF2B5EF4-FFF2-40B4-BE49-F238E27FC236}">
                <a16:creationId xmlns:a16="http://schemas.microsoft.com/office/drawing/2014/main" id="{CBCA8949-04F6-BA03-86C1-6E552EBFFFFA}"/>
              </a:ext>
            </a:extLst>
          </p:cNvPr>
          <p:cNvSpPr txBox="1"/>
          <p:nvPr/>
        </p:nvSpPr>
        <p:spPr>
          <a:xfrm>
            <a:off x="4297017" y="4492894"/>
            <a:ext cx="1798983" cy="523220"/>
          </a:xfrm>
          <a:prstGeom prst="rect">
            <a:avLst/>
          </a:prstGeom>
          <a:noFill/>
        </p:spPr>
        <p:txBody>
          <a:bodyPr wrap="square" rtlCol="0">
            <a:spAutoFit/>
          </a:bodyPr>
          <a:lstStyle/>
          <a:p>
            <a:r>
              <a:rPr lang="en-US" sz="2800" dirty="0">
                <a:solidFill>
                  <a:srgbClr val="0070C0"/>
                </a:solidFill>
              </a:rPr>
              <a:t>Flu</a:t>
            </a:r>
          </a:p>
        </p:txBody>
      </p:sp>
      <p:cxnSp>
        <p:nvCxnSpPr>
          <p:cNvPr id="5" name="Straight Connector 4">
            <a:extLst>
              <a:ext uri="{FF2B5EF4-FFF2-40B4-BE49-F238E27FC236}">
                <a16:creationId xmlns:a16="http://schemas.microsoft.com/office/drawing/2014/main" id="{09D831A7-3E50-6E03-6C25-78F343304007}"/>
              </a:ext>
            </a:extLst>
          </p:cNvPr>
          <p:cNvCxnSpPr>
            <a:cxnSpLocks/>
          </p:cNvCxnSpPr>
          <p:nvPr/>
        </p:nvCxnSpPr>
        <p:spPr>
          <a:xfrm flipV="1">
            <a:off x="5293111" y="3578772"/>
            <a:ext cx="0" cy="2314571"/>
          </a:xfrm>
          <a:prstGeom prst="line">
            <a:avLst/>
          </a:prstGeom>
        </p:spPr>
        <p:style>
          <a:lnRef idx="1">
            <a:schemeClr val="accent1"/>
          </a:lnRef>
          <a:fillRef idx="0">
            <a:schemeClr val="accent1"/>
          </a:fillRef>
          <a:effectRef idx="0">
            <a:schemeClr val="accent1"/>
          </a:effectRef>
          <a:fontRef idx="minor">
            <a:schemeClr val="tx1"/>
          </a:fontRef>
        </p:style>
      </p:cxnSp>
      <p:sp>
        <p:nvSpPr>
          <p:cNvPr id="6" name="Title 3">
            <a:extLst>
              <a:ext uri="{FF2B5EF4-FFF2-40B4-BE49-F238E27FC236}">
                <a16:creationId xmlns:a16="http://schemas.microsoft.com/office/drawing/2014/main" id="{2B5521C4-8741-6062-B88D-E1FC2C17B344}"/>
              </a:ext>
            </a:extLst>
          </p:cNvPr>
          <p:cNvSpPr txBox="1">
            <a:spLocks/>
          </p:cNvSpPr>
          <p:nvPr/>
        </p:nvSpPr>
        <p:spPr>
          <a:xfrm>
            <a:off x="4297017" y="650010"/>
            <a:ext cx="7130123" cy="1583123"/>
          </a:xfrm>
          <a:prstGeom prst="rect">
            <a:avLst/>
          </a:prstGeom>
          <a:solidFill>
            <a:schemeClr val="bg1"/>
          </a:solidFill>
        </p:spPr>
        <p:txBody>
          <a:bodyPr>
            <a:normAutofit/>
          </a:bodyPr>
          <a:lstStyle>
            <a:lvl1pPr algn="l" defTabSz="914400" rtl="0" eaLnBrk="1" latinLnBrk="0" hangingPunct="1">
              <a:lnSpc>
                <a:spcPct val="90000"/>
              </a:lnSpc>
              <a:spcBef>
                <a:spcPct val="0"/>
              </a:spcBef>
              <a:buNone/>
              <a:defRPr sz="4000" b="1" kern="1200">
                <a:solidFill>
                  <a:srgbClr val="2267A3"/>
                </a:solidFill>
                <a:latin typeface="+mj-lt"/>
                <a:ea typeface="+mj-ea"/>
                <a:cs typeface="+mj-cs"/>
              </a:defRPr>
            </a:lvl1pPr>
          </a:lstStyle>
          <a:p>
            <a:r>
              <a:rPr lang="en-US" dirty="0"/>
              <a:t>Weekly Rates of Hospitalization, 3 Viruses (age 75+ years)</a:t>
            </a:r>
          </a:p>
        </p:txBody>
      </p:sp>
      <p:sp>
        <p:nvSpPr>
          <p:cNvPr id="4" name="Rectangle 3">
            <a:extLst>
              <a:ext uri="{FF2B5EF4-FFF2-40B4-BE49-F238E27FC236}">
                <a16:creationId xmlns:a16="http://schemas.microsoft.com/office/drawing/2014/main" id="{B04970A4-ECB0-899F-A0BD-38FFD2BEDC0C}"/>
              </a:ext>
            </a:extLst>
          </p:cNvPr>
          <p:cNvSpPr/>
          <p:nvPr/>
        </p:nvSpPr>
        <p:spPr>
          <a:xfrm>
            <a:off x="8970579" y="3247697"/>
            <a:ext cx="1434662" cy="12451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13370B0-6CFF-41D9-2DB2-6AEBAD30466E}"/>
              </a:ext>
            </a:extLst>
          </p:cNvPr>
          <p:cNvSpPr/>
          <p:nvPr/>
        </p:nvSpPr>
        <p:spPr>
          <a:xfrm>
            <a:off x="2420010" y="6138883"/>
            <a:ext cx="7351977" cy="12451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3518DDA-75B6-6FD2-B577-893BBE88DC3C}"/>
              </a:ext>
            </a:extLst>
          </p:cNvPr>
          <p:cNvSpPr/>
          <p:nvPr/>
        </p:nvSpPr>
        <p:spPr>
          <a:xfrm>
            <a:off x="3501502" y="1053548"/>
            <a:ext cx="795515" cy="4301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E897AF42-E9E7-616C-A4BA-396A71568595}"/>
              </a:ext>
            </a:extLst>
          </p:cNvPr>
          <p:cNvSpPr/>
          <p:nvPr/>
        </p:nvSpPr>
        <p:spPr>
          <a:xfrm>
            <a:off x="2294540" y="4324317"/>
            <a:ext cx="795515" cy="6917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48310BB3-95A5-1E96-E4B8-6FE6F29D8965}"/>
              </a:ext>
            </a:extLst>
          </p:cNvPr>
          <p:cNvCxnSpPr>
            <a:cxnSpLocks/>
          </p:cNvCxnSpPr>
          <p:nvPr/>
        </p:nvCxnSpPr>
        <p:spPr>
          <a:xfrm flipV="1">
            <a:off x="2665141" y="3578772"/>
            <a:ext cx="0" cy="2314571"/>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1F2EEBF-9A08-158F-E0BE-D0C1CDF97C3F}"/>
              </a:ext>
            </a:extLst>
          </p:cNvPr>
          <p:cNvSpPr txBox="1"/>
          <p:nvPr/>
        </p:nvSpPr>
        <p:spPr>
          <a:xfrm>
            <a:off x="2145366" y="6105349"/>
            <a:ext cx="1306751" cy="646331"/>
          </a:xfrm>
          <a:prstGeom prst="rect">
            <a:avLst/>
          </a:prstGeom>
          <a:noFill/>
        </p:spPr>
        <p:txBody>
          <a:bodyPr wrap="square" rtlCol="0">
            <a:spAutoFit/>
          </a:bodyPr>
          <a:lstStyle/>
          <a:p>
            <a:r>
              <a:rPr lang="en-US" dirty="0"/>
              <a:t>October</a:t>
            </a:r>
          </a:p>
          <a:p>
            <a:r>
              <a:rPr lang="en-US" dirty="0"/>
              <a:t>2022</a:t>
            </a:r>
          </a:p>
        </p:txBody>
      </p:sp>
      <p:sp>
        <p:nvSpPr>
          <p:cNvPr id="15" name="TextBox 14">
            <a:extLst>
              <a:ext uri="{FF2B5EF4-FFF2-40B4-BE49-F238E27FC236}">
                <a16:creationId xmlns:a16="http://schemas.microsoft.com/office/drawing/2014/main" id="{3C1F7AAF-A4C2-11C1-C118-F0CD48A2F179}"/>
              </a:ext>
            </a:extLst>
          </p:cNvPr>
          <p:cNvSpPr txBox="1"/>
          <p:nvPr/>
        </p:nvSpPr>
        <p:spPr>
          <a:xfrm>
            <a:off x="4953000" y="6105349"/>
            <a:ext cx="896883" cy="646331"/>
          </a:xfrm>
          <a:prstGeom prst="rect">
            <a:avLst/>
          </a:prstGeom>
          <a:noFill/>
        </p:spPr>
        <p:txBody>
          <a:bodyPr wrap="square" rtlCol="0">
            <a:spAutoFit/>
          </a:bodyPr>
          <a:lstStyle/>
          <a:p>
            <a:r>
              <a:rPr lang="en-US" dirty="0"/>
              <a:t>March</a:t>
            </a:r>
          </a:p>
          <a:p>
            <a:r>
              <a:rPr lang="en-US" dirty="0"/>
              <a:t>2023</a:t>
            </a:r>
          </a:p>
        </p:txBody>
      </p:sp>
      <p:sp>
        <p:nvSpPr>
          <p:cNvPr id="16" name="TextBox 15">
            <a:extLst>
              <a:ext uri="{FF2B5EF4-FFF2-40B4-BE49-F238E27FC236}">
                <a16:creationId xmlns:a16="http://schemas.microsoft.com/office/drawing/2014/main" id="{2C9DE0AB-EB7B-2658-CA0F-9A59753D99E9}"/>
              </a:ext>
            </a:extLst>
          </p:cNvPr>
          <p:cNvSpPr txBox="1"/>
          <p:nvPr/>
        </p:nvSpPr>
        <p:spPr>
          <a:xfrm>
            <a:off x="8073696" y="6105349"/>
            <a:ext cx="896883" cy="646331"/>
          </a:xfrm>
          <a:prstGeom prst="rect">
            <a:avLst/>
          </a:prstGeom>
          <a:noFill/>
        </p:spPr>
        <p:txBody>
          <a:bodyPr wrap="square" rtlCol="0">
            <a:spAutoFit/>
          </a:bodyPr>
          <a:lstStyle/>
          <a:p>
            <a:r>
              <a:rPr lang="en-US" dirty="0"/>
              <a:t>Sept 2023</a:t>
            </a:r>
          </a:p>
        </p:txBody>
      </p:sp>
    </p:spTree>
    <p:extLst>
      <p:ext uri="{BB962C8B-B14F-4D97-AF65-F5344CB8AC3E}">
        <p14:creationId xmlns:p14="http://schemas.microsoft.com/office/powerpoint/2010/main" val="24166189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2BA55-E18E-8AF6-40E8-44CC6C0F4D24}"/>
              </a:ext>
            </a:extLst>
          </p:cNvPr>
          <p:cNvSpPr>
            <a:spLocks noGrp="1"/>
          </p:cNvSpPr>
          <p:nvPr>
            <p:ph type="title"/>
          </p:nvPr>
        </p:nvSpPr>
        <p:spPr>
          <a:xfrm>
            <a:off x="1097280" y="0"/>
            <a:ext cx="10515600" cy="1325563"/>
          </a:xfrm>
        </p:spPr>
        <p:txBody>
          <a:bodyPr>
            <a:normAutofit/>
          </a:bodyPr>
          <a:lstStyle/>
          <a:p>
            <a:r>
              <a:rPr lang="en-US" dirty="0">
                <a:effectLst/>
                <a:ea typeface="Times New Roman" panose="02020603050405020304" pitchFamily="18" charset="0"/>
              </a:rPr>
              <a:t>How effective is COVID-19 vaccine?</a:t>
            </a:r>
            <a:endParaRPr lang="en-US" sz="7200" dirty="0"/>
          </a:p>
        </p:txBody>
      </p:sp>
      <p:sp>
        <p:nvSpPr>
          <p:cNvPr id="3" name="Content Placeholder 2">
            <a:extLst>
              <a:ext uri="{FF2B5EF4-FFF2-40B4-BE49-F238E27FC236}">
                <a16:creationId xmlns:a16="http://schemas.microsoft.com/office/drawing/2014/main" id="{458607B2-BF91-44C8-CCA1-EBEC1D631962}"/>
              </a:ext>
            </a:extLst>
          </p:cNvPr>
          <p:cNvSpPr>
            <a:spLocks noGrp="1"/>
          </p:cNvSpPr>
          <p:nvPr>
            <p:ph idx="1"/>
          </p:nvPr>
        </p:nvSpPr>
        <p:spPr>
          <a:xfrm>
            <a:off x="838200" y="961783"/>
            <a:ext cx="10515600" cy="2650097"/>
          </a:xfrm>
        </p:spPr>
        <p:txBody>
          <a:bodyPr>
            <a:noAutofit/>
          </a:bodyPr>
          <a:lstStyle/>
          <a:p>
            <a:pPr marL="0" indent="0">
              <a:lnSpc>
                <a:spcPct val="100000"/>
              </a:lnSpc>
              <a:spcBef>
                <a:spcPts val="0"/>
              </a:spcBef>
              <a:buNone/>
            </a:pPr>
            <a:r>
              <a:rPr lang="en-US" dirty="0">
                <a:effectLst/>
                <a:ea typeface="Calibri" panose="020F0502020204030204" pitchFamily="34" charset="0"/>
                <a:cs typeface="Calibri" panose="020F0502020204030204" pitchFamily="34" charset="0"/>
              </a:rPr>
              <a:t>Three main factors of effectiveness</a:t>
            </a:r>
          </a:p>
          <a:p>
            <a:pPr marL="971550" lvl="1" indent="-514350">
              <a:lnSpc>
                <a:spcPct val="100000"/>
              </a:lnSpc>
              <a:spcBef>
                <a:spcPts val="0"/>
              </a:spcBef>
              <a:buClr>
                <a:schemeClr val="tx1"/>
              </a:buClr>
              <a:buFont typeface="+mj-lt"/>
              <a:buAutoNum type="arabicPeriod"/>
            </a:pPr>
            <a:r>
              <a:rPr lang="en-US" dirty="0">
                <a:effectLst/>
                <a:ea typeface="Calibri" panose="020F0502020204030204" pitchFamily="34" charset="0"/>
                <a:cs typeface="Calibri" panose="020F0502020204030204" pitchFamily="34" charset="0"/>
              </a:rPr>
              <a:t>More effective in people with </a:t>
            </a:r>
            <a:r>
              <a:rPr lang="en-US" b="1" dirty="0">
                <a:solidFill>
                  <a:srgbClr val="0360A2"/>
                </a:solidFill>
                <a:effectLst/>
                <a:ea typeface="Calibri" panose="020F0502020204030204" pitchFamily="34" charset="0"/>
                <a:cs typeface="Calibri" panose="020F0502020204030204" pitchFamily="34" charset="0"/>
              </a:rPr>
              <a:t>stronger immune system</a:t>
            </a:r>
            <a:endParaRPr lang="en-US" b="1" dirty="0">
              <a:solidFill>
                <a:srgbClr val="0360A2"/>
              </a:solidFill>
              <a:effectLst/>
              <a:ea typeface="Calibri" panose="020F0502020204030204" pitchFamily="34" charset="0"/>
              <a:cs typeface="Times New Roman" panose="02020603050405020304" pitchFamily="18" charset="0"/>
            </a:endParaRPr>
          </a:p>
          <a:p>
            <a:pPr marL="971550" lvl="1" indent="-514350">
              <a:lnSpc>
                <a:spcPct val="100000"/>
              </a:lnSpc>
              <a:spcBef>
                <a:spcPts val="0"/>
              </a:spcBef>
              <a:buClr>
                <a:schemeClr val="tx1"/>
              </a:buClr>
              <a:buFont typeface="+mj-lt"/>
              <a:buAutoNum type="arabicPeriod"/>
            </a:pPr>
            <a:r>
              <a:rPr lang="en-US" dirty="0">
                <a:effectLst/>
                <a:ea typeface="Calibri" panose="020F0502020204030204" pitchFamily="34" charset="0"/>
                <a:cs typeface="Calibri" panose="020F0502020204030204" pitchFamily="34" charset="0"/>
              </a:rPr>
              <a:t>If the </a:t>
            </a:r>
            <a:r>
              <a:rPr lang="en-US" b="1" dirty="0">
                <a:solidFill>
                  <a:srgbClr val="0360A2"/>
                </a:solidFill>
                <a:effectLst/>
                <a:ea typeface="Calibri" panose="020F0502020204030204" pitchFamily="34" charset="0"/>
                <a:cs typeface="Calibri" panose="020F0502020204030204" pitchFamily="34" charset="0"/>
              </a:rPr>
              <a:t>virus changes</a:t>
            </a:r>
            <a:r>
              <a:rPr lang="en-US" dirty="0">
                <a:effectLst/>
                <a:ea typeface="Calibri" panose="020F0502020204030204" pitchFamily="34" charset="0"/>
                <a:cs typeface="Calibri" panose="020F0502020204030204" pitchFamily="34" charset="0"/>
              </a:rPr>
              <a:t>, the vaccine’s effectiveness decreases</a:t>
            </a:r>
            <a:endParaRPr lang="en-US" dirty="0">
              <a:effectLst/>
              <a:ea typeface="Calibri" panose="020F0502020204030204" pitchFamily="34" charset="0"/>
              <a:cs typeface="Times New Roman" panose="02020603050405020304" pitchFamily="18" charset="0"/>
            </a:endParaRPr>
          </a:p>
          <a:p>
            <a:pPr marL="971550" lvl="1" indent="-514350">
              <a:lnSpc>
                <a:spcPct val="100000"/>
              </a:lnSpc>
              <a:spcBef>
                <a:spcPts val="0"/>
              </a:spcBef>
              <a:buClr>
                <a:schemeClr val="tx1"/>
              </a:buClr>
              <a:buFont typeface="+mj-lt"/>
              <a:buAutoNum type="arabicPeriod"/>
            </a:pPr>
            <a:r>
              <a:rPr lang="en-US" b="1" dirty="0">
                <a:solidFill>
                  <a:srgbClr val="0360A2"/>
                </a:solidFill>
                <a:effectLst/>
                <a:ea typeface="Calibri" panose="020F0502020204030204" pitchFamily="34" charset="0"/>
                <a:cs typeface="Calibri" panose="020F0502020204030204" pitchFamily="34" charset="0"/>
              </a:rPr>
              <a:t>“Effective against what?”</a:t>
            </a:r>
            <a:r>
              <a:rPr lang="en-US" dirty="0">
                <a:effectLst/>
                <a:ea typeface="Calibri" panose="020F0502020204030204" pitchFamily="34" charset="0"/>
                <a:cs typeface="Calibri" panose="020F0502020204030204" pitchFamily="34" charset="0"/>
              </a:rPr>
              <a:t> Most vaccines are MORE effective against severe outcomes (e.g., needing a ventilator) than mild outcomes (having any symptoms)</a:t>
            </a:r>
          </a:p>
        </p:txBody>
      </p:sp>
      <p:sp>
        <p:nvSpPr>
          <p:cNvPr id="5" name="Content Placeholder 2">
            <a:extLst>
              <a:ext uri="{FF2B5EF4-FFF2-40B4-BE49-F238E27FC236}">
                <a16:creationId xmlns:a16="http://schemas.microsoft.com/office/drawing/2014/main" id="{8CD0D8F5-E7F5-7AE1-379E-69E52B1DC886}"/>
              </a:ext>
            </a:extLst>
          </p:cNvPr>
          <p:cNvSpPr txBox="1">
            <a:spLocks/>
          </p:cNvSpPr>
          <p:nvPr/>
        </p:nvSpPr>
        <p:spPr>
          <a:xfrm>
            <a:off x="838200" y="3611880"/>
            <a:ext cx="10515600" cy="31016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dirty="0">
                <a:ea typeface="Times New Roman" panose="02020603050405020304" pitchFamily="18" charset="0"/>
              </a:rPr>
              <a:t>Among adolescents &amp; adults, bivalent vaccination </a:t>
            </a:r>
            <a:r>
              <a:rPr lang="en-US" dirty="0">
                <a:ea typeface="Calibri" panose="020F0502020204030204" pitchFamily="34" charset="0"/>
                <a:cs typeface="Calibri" panose="020F0502020204030204" pitchFamily="34" charset="0"/>
              </a:rPr>
              <a:t>reduced the chance</a:t>
            </a:r>
          </a:p>
          <a:p>
            <a:pPr>
              <a:lnSpc>
                <a:spcPct val="100000"/>
              </a:lnSpc>
              <a:spcBef>
                <a:spcPts val="0"/>
              </a:spcBef>
            </a:pPr>
            <a:r>
              <a:rPr lang="en-US" dirty="0">
                <a:ea typeface="Calibri" panose="020F0502020204030204" pitchFamily="34" charset="0"/>
                <a:cs typeface="Calibri" panose="020F0502020204030204" pitchFamily="34" charset="0"/>
              </a:rPr>
              <a:t>Of needing to go in for a medical visit for COVID-19 by 53%</a:t>
            </a:r>
          </a:p>
          <a:p>
            <a:pPr>
              <a:lnSpc>
                <a:spcPct val="100000"/>
              </a:lnSpc>
              <a:spcBef>
                <a:spcPts val="0"/>
              </a:spcBef>
            </a:pPr>
            <a:r>
              <a:rPr lang="en-US" dirty="0">
                <a:ea typeface="Calibri" panose="020F0502020204030204" pitchFamily="34" charset="0"/>
                <a:cs typeface="Calibri" panose="020F0502020204030204" pitchFamily="34" charset="0"/>
              </a:rPr>
              <a:t>Of needing to a hospital stay for COVID-19</a:t>
            </a:r>
            <a:r>
              <a:rPr lang="en-US" dirty="0">
                <a:ea typeface="Calibri" panose="020F0502020204030204" pitchFamily="34" charset="0"/>
                <a:cs typeface="Times New Roman" panose="02020603050405020304" pitchFamily="18" charset="0"/>
              </a:rPr>
              <a:t> by 58%</a:t>
            </a:r>
          </a:p>
          <a:p>
            <a:pPr>
              <a:lnSpc>
                <a:spcPct val="100000"/>
              </a:lnSpc>
              <a:spcBef>
                <a:spcPts val="0"/>
              </a:spcBef>
            </a:pPr>
            <a:r>
              <a:rPr lang="en-US" dirty="0">
                <a:ea typeface="Calibri" panose="020F0502020204030204" pitchFamily="34" charset="0"/>
                <a:cs typeface="Times New Roman" panose="02020603050405020304" pitchFamily="18" charset="0"/>
              </a:rPr>
              <a:t>Of dying due to COVID-19 by 61%</a:t>
            </a:r>
            <a:br>
              <a:rPr lang="en-US" dirty="0">
                <a:ea typeface="Calibri" panose="020F0502020204030204" pitchFamily="34" charset="0"/>
                <a:cs typeface="Times New Roman" panose="02020603050405020304" pitchFamily="18" charset="0"/>
              </a:rPr>
            </a:br>
            <a:endParaRPr lang="en-US" dirty="0">
              <a:ea typeface="Calibri" panose="020F0502020204030204" pitchFamily="34" charset="0"/>
              <a:cs typeface="Times New Roman" panose="02020603050405020304" pitchFamily="18" charset="0"/>
            </a:endParaRPr>
          </a:p>
          <a:p>
            <a:pPr marL="0" indent="0">
              <a:lnSpc>
                <a:spcPct val="100000"/>
              </a:lnSpc>
              <a:spcBef>
                <a:spcPts val="0"/>
              </a:spcBef>
              <a:spcAft>
                <a:spcPts val="1200"/>
              </a:spcAft>
              <a:buFont typeface="Arial" panose="020B0604020202020204" pitchFamily="34" charset="0"/>
              <a:buNone/>
            </a:pPr>
            <a:r>
              <a:rPr lang="en-US" dirty="0">
                <a:highlight>
                  <a:srgbClr val="D1ECF5"/>
                </a:highlight>
                <a:ea typeface="Times New Roman" panose="02020603050405020304" pitchFamily="18" charset="0"/>
              </a:rPr>
              <a:t>For our residents, this is important because we want to minimize risk.</a:t>
            </a:r>
          </a:p>
        </p:txBody>
      </p:sp>
    </p:spTree>
    <p:extLst>
      <p:ext uri="{BB962C8B-B14F-4D97-AF65-F5344CB8AC3E}">
        <p14:creationId xmlns:p14="http://schemas.microsoft.com/office/powerpoint/2010/main" val="1138780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80273B-68D5-F11F-F50D-53E43A224E2C}"/>
              </a:ext>
            </a:extLst>
          </p:cNvPr>
          <p:cNvSpPr>
            <a:spLocks noGrp="1"/>
          </p:cNvSpPr>
          <p:nvPr>
            <p:ph type="title"/>
          </p:nvPr>
        </p:nvSpPr>
        <p:spPr>
          <a:xfrm>
            <a:off x="838200" y="18255"/>
            <a:ext cx="11353800" cy="1325563"/>
          </a:xfrm>
        </p:spPr>
        <p:txBody>
          <a:bodyPr/>
          <a:lstStyle/>
          <a:p>
            <a:r>
              <a:rPr lang="en-US" dirty="0"/>
              <a:t>Why is the COVID-19 vaccine updated so much?</a:t>
            </a:r>
          </a:p>
        </p:txBody>
      </p:sp>
      <p:sp>
        <p:nvSpPr>
          <p:cNvPr id="6" name="Content Placeholder 5">
            <a:extLst>
              <a:ext uri="{FF2B5EF4-FFF2-40B4-BE49-F238E27FC236}">
                <a16:creationId xmlns:a16="http://schemas.microsoft.com/office/drawing/2014/main" id="{E7B86EDE-CE65-0DA7-287C-FF2F78425337}"/>
              </a:ext>
            </a:extLst>
          </p:cNvPr>
          <p:cNvSpPr>
            <a:spLocks noGrp="1"/>
          </p:cNvSpPr>
          <p:nvPr>
            <p:ph idx="1"/>
          </p:nvPr>
        </p:nvSpPr>
        <p:spPr/>
        <p:txBody>
          <a:bodyPr>
            <a:normAutofit/>
          </a:bodyPr>
          <a:lstStyle/>
          <a:p>
            <a:pPr marL="0" indent="0" algn="l">
              <a:buNone/>
            </a:pPr>
            <a:endParaRPr lang="en-US" b="0" i="0" dirty="0">
              <a:solidFill>
                <a:srgbClr val="000000"/>
              </a:solidFill>
              <a:effectLst/>
              <a:latin typeface="Open Sans" panose="020B0606030504020204" pitchFamily="34" charset="0"/>
            </a:endParaRPr>
          </a:p>
          <a:p>
            <a:pPr marL="0" indent="0" algn="l">
              <a:buNone/>
            </a:pPr>
            <a:endParaRPr lang="en-US" dirty="0">
              <a:solidFill>
                <a:srgbClr val="000000"/>
              </a:solidFill>
              <a:latin typeface="Open Sans" panose="020B0606030504020204" pitchFamily="34" charset="0"/>
            </a:endParaRPr>
          </a:p>
          <a:p>
            <a:pPr marL="0" indent="0" algn="l">
              <a:buNone/>
            </a:pPr>
            <a:endParaRPr lang="en-US" b="0" i="0" dirty="0">
              <a:solidFill>
                <a:srgbClr val="000000"/>
              </a:solidFill>
              <a:effectLst/>
              <a:latin typeface="Open Sans" panose="020B0606030504020204" pitchFamily="34" charset="0"/>
            </a:endParaRPr>
          </a:p>
          <a:p>
            <a:pPr marL="0" indent="0" algn="l">
              <a:buNone/>
            </a:pPr>
            <a:r>
              <a:rPr lang="en-US" b="0" i="0" dirty="0">
                <a:effectLst/>
              </a:rPr>
              <a:t>If you recently had COVID-19, you may consider delaying your vaccine by 3 months, but consider risk factors:</a:t>
            </a:r>
          </a:p>
          <a:p>
            <a:pPr algn="l"/>
            <a:r>
              <a:rPr lang="en-US" b="1" dirty="0"/>
              <a:t>P</a:t>
            </a:r>
            <a:r>
              <a:rPr lang="en-US" b="1" i="0" dirty="0">
                <a:effectLst/>
              </a:rPr>
              <a:t>ersonal </a:t>
            </a:r>
            <a:r>
              <a:rPr lang="en-US" i="0" dirty="0">
                <a:effectLst/>
              </a:rPr>
              <a:t>risk</a:t>
            </a:r>
            <a:r>
              <a:rPr lang="en-US" b="1" i="0" dirty="0">
                <a:effectLst/>
              </a:rPr>
              <a:t> </a:t>
            </a:r>
            <a:r>
              <a:rPr lang="en-US" b="0" i="0" dirty="0">
                <a:effectLst/>
              </a:rPr>
              <a:t>of severe disease</a:t>
            </a:r>
          </a:p>
          <a:p>
            <a:pPr algn="l">
              <a:buFont typeface="Arial" panose="020B0604020202020204" pitchFamily="34" charset="0"/>
              <a:buChar char="•"/>
            </a:pPr>
            <a:r>
              <a:rPr lang="en-US" b="0" i="0" dirty="0">
                <a:effectLst/>
              </a:rPr>
              <a:t>Risk of disease in a </a:t>
            </a:r>
            <a:r>
              <a:rPr lang="en-US" b="1" i="0" dirty="0">
                <a:effectLst/>
              </a:rPr>
              <a:t>loved one </a:t>
            </a:r>
            <a:r>
              <a:rPr lang="en-US" b="0" i="0" dirty="0">
                <a:effectLst/>
              </a:rPr>
              <a:t>or </a:t>
            </a:r>
            <a:r>
              <a:rPr lang="en-US" b="1" i="0" dirty="0">
                <a:effectLst/>
              </a:rPr>
              <a:t>close contact (residents)</a:t>
            </a:r>
          </a:p>
          <a:p>
            <a:pPr algn="l">
              <a:buFont typeface="Arial" panose="020B0604020202020204" pitchFamily="34" charset="0"/>
              <a:buChar char="•"/>
            </a:pPr>
            <a:r>
              <a:rPr lang="en-US" b="1" dirty="0"/>
              <a:t>L</a:t>
            </a:r>
            <a:r>
              <a:rPr lang="en-US" b="1" i="0" dirty="0">
                <a:effectLst/>
              </a:rPr>
              <a:t>ocal</a:t>
            </a:r>
            <a:r>
              <a:rPr lang="en-US" b="0" i="0" dirty="0">
                <a:effectLst/>
              </a:rPr>
              <a:t> COVID-19 hospital admission level:</a:t>
            </a:r>
            <a:br>
              <a:rPr lang="en-US" b="0" i="0" dirty="0">
                <a:effectLst/>
              </a:rPr>
            </a:br>
            <a:r>
              <a:rPr lang="en-US" sz="2400" b="0" i="0" dirty="0">
                <a:solidFill>
                  <a:srgbClr val="075290"/>
                </a:solidFill>
                <a:effectLst/>
              </a:rPr>
              <a:t>www.cdc.gov/coronavirus/2019-ncov/your-health/covid-by-county.html</a:t>
            </a:r>
            <a:endParaRPr lang="en-US" b="0" i="0" dirty="0">
              <a:solidFill>
                <a:srgbClr val="000000"/>
              </a:solidFill>
              <a:effectLst/>
            </a:endParaRPr>
          </a:p>
        </p:txBody>
      </p:sp>
      <p:sp>
        <p:nvSpPr>
          <p:cNvPr id="4" name="Slide Number Placeholder 3">
            <a:extLst>
              <a:ext uri="{FF2B5EF4-FFF2-40B4-BE49-F238E27FC236}">
                <a16:creationId xmlns:a16="http://schemas.microsoft.com/office/drawing/2014/main" id="{9A070F9B-4BFA-BCAA-6B02-BDF081F05969}"/>
              </a:ext>
            </a:extLst>
          </p:cNvPr>
          <p:cNvSpPr>
            <a:spLocks noGrp="1"/>
          </p:cNvSpPr>
          <p:nvPr>
            <p:ph type="sldNum" sz="quarter" idx="12"/>
          </p:nvPr>
        </p:nvSpPr>
        <p:spPr/>
        <p:txBody>
          <a:bodyPr/>
          <a:lstStyle/>
          <a:p>
            <a:fld id="{6229C22B-4774-6A4F-9027-E795ED4E5985}" type="slidenum">
              <a:rPr lang="en-US" smtClean="0"/>
              <a:t>32</a:t>
            </a:fld>
            <a:endParaRPr lang="en-US" dirty="0"/>
          </a:p>
        </p:txBody>
      </p:sp>
      <p:pic>
        <p:nvPicPr>
          <p:cNvPr id="8" name="Picture 7" descr="A key and lock with a blue background&#10;&#10;Description automatically generated">
            <a:extLst>
              <a:ext uri="{FF2B5EF4-FFF2-40B4-BE49-F238E27FC236}">
                <a16:creationId xmlns:a16="http://schemas.microsoft.com/office/drawing/2014/main" id="{29B852E2-5524-90E8-D09B-AE69A4D9434A}"/>
              </a:ext>
            </a:extLst>
          </p:cNvPr>
          <p:cNvPicPr>
            <a:picLocks noChangeAspect="1"/>
          </p:cNvPicPr>
          <p:nvPr/>
        </p:nvPicPr>
        <p:blipFill>
          <a:blip r:embed="rId3"/>
          <a:stretch>
            <a:fillRect/>
          </a:stretch>
        </p:blipFill>
        <p:spPr>
          <a:xfrm>
            <a:off x="838200" y="1027906"/>
            <a:ext cx="2820670" cy="2208704"/>
          </a:xfrm>
          <a:prstGeom prst="rect">
            <a:avLst/>
          </a:prstGeom>
        </p:spPr>
      </p:pic>
      <p:pic>
        <p:nvPicPr>
          <p:cNvPr id="10" name="Picture 9" descr="A key and lock with a blue outline&#10;&#10;Description automatically generated">
            <a:extLst>
              <a:ext uri="{FF2B5EF4-FFF2-40B4-BE49-F238E27FC236}">
                <a16:creationId xmlns:a16="http://schemas.microsoft.com/office/drawing/2014/main" id="{07D343F3-B058-1448-B67B-0C38E400604F}"/>
              </a:ext>
            </a:extLst>
          </p:cNvPr>
          <p:cNvPicPr>
            <a:picLocks noChangeAspect="1"/>
          </p:cNvPicPr>
          <p:nvPr/>
        </p:nvPicPr>
        <p:blipFill>
          <a:blip r:embed="rId4"/>
          <a:stretch>
            <a:fillRect/>
          </a:stretch>
        </p:blipFill>
        <p:spPr>
          <a:xfrm>
            <a:off x="8533129" y="1027906"/>
            <a:ext cx="2820671" cy="2208705"/>
          </a:xfrm>
          <a:prstGeom prst="rect">
            <a:avLst/>
          </a:prstGeom>
        </p:spPr>
      </p:pic>
      <p:sp>
        <p:nvSpPr>
          <p:cNvPr id="11" name="TextBox 10">
            <a:extLst>
              <a:ext uri="{FF2B5EF4-FFF2-40B4-BE49-F238E27FC236}">
                <a16:creationId xmlns:a16="http://schemas.microsoft.com/office/drawing/2014/main" id="{BA4D0AD8-DE16-CE27-C05B-994CB2FCEC0C}"/>
              </a:ext>
            </a:extLst>
          </p:cNvPr>
          <p:cNvSpPr txBox="1"/>
          <p:nvPr/>
        </p:nvSpPr>
        <p:spPr>
          <a:xfrm>
            <a:off x="4152899" y="1224317"/>
            <a:ext cx="4045170" cy="1815882"/>
          </a:xfrm>
          <a:prstGeom prst="rect">
            <a:avLst/>
          </a:prstGeom>
          <a:noFill/>
        </p:spPr>
        <p:txBody>
          <a:bodyPr wrap="square" rtlCol="0">
            <a:spAutoFit/>
          </a:bodyPr>
          <a:lstStyle/>
          <a:p>
            <a:r>
              <a:rPr lang="en-US" sz="2800" dirty="0"/>
              <a:t>As the virus changes, the vaccine has to be updated, too. We have seen this with flu vaccine.</a:t>
            </a:r>
          </a:p>
        </p:txBody>
      </p:sp>
    </p:spTree>
    <p:extLst>
      <p:ext uri="{BB962C8B-B14F-4D97-AF65-F5344CB8AC3E}">
        <p14:creationId xmlns:p14="http://schemas.microsoft.com/office/powerpoint/2010/main" val="35394934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26FE0-ECA6-FAEF-AC0E-5938FA5277C5}"/>
              </a:ext>
            </a:extLst>
          </p:cNvPr>
          <p:cNvSpPr>
            <a:spLocks noGrp="1"/>
          </p:cNvSpPr>
          <p:nvPr>
            <p:ph type="title"/>
          </p:nvPr>
        </p:nvSpPr>
        <p:spPr>
          <a:xfrm>
            <a:off x="563880" y="550384"/>
            <a:ext cx="12191998" cy="912180"/>
          </a:xfrm>
        </p:spPr>
        <p:txBody>
          <a:bodyPr>
            <a:normAutofit fontScale="90000"/>
          </a:bodyPr>
          <a:lstStyle/>
          <a:p>
            <a:r>
              <a:rPr lang="en-US" dirty="0"/>
              <a:t>Strep Pneumonia Infections</a:t>
            </a:r>
            <a:br>
              <a:rPr lang="en-US" dirty="0"/>
            </a:br>
            <a:r>
              <a:rPr lang="en-US" dirty="0"/>
              <a:t>(</a:t>
            </a:r>
            <a:r>
              <a:rPr lang="en-US" dirty="0">
                <a:effectLst/>
                <a:ea typeface="Calibri" panose="020F0502020204030204" pitchFamily="34" charset="0"/>
                <a:cs typeface="Calibri" panose="020F0502020204030204" pitchFamily="34" charset="0"/>
              </a:rPr>
              <a:t>Streptococcal pneumoniae or “pneumococcus”)</a:t>
            </a:r>
            <a:endParaRPr lang="en-US" dirty="0"/>
          </a:p>
        </p:txBody>
      </p:sp>
      <mc:AlternateContent xmlns:mc="http://schemas.openxmlformats.org/markup-compatibility/2006">
        <mc:Choice xmlns:am3d="http://schemas.microsoft.com/office/drawing/2017/model3d" Requires="am3d">
          <p:graphicFrame>
            <p:nvGraphicFramePr>
              <p:cNvPr id="5" name="3D Model 4" descr="Stylized Human Lungs">
                <a:extLst>
                  <a:ext uri="{FF2B5EF4-FFF2-40B4-BE49-F238E27FC236}">
                    <a16:creationId xmlns:a16="http://schemas.microsoft.com/office/drawing/2014/main" id="{F6EEA77A-336A-35D5-A84A-76EF888D64C4}"/>
                  </a:ext>
                </a:extLst>
              </p:cNvPr>
              <p:cNvGraphicFramePr/>
              <p:nvPr/>
            </p:nvGraphicFramePr>
            <p:xfrm>
              <a:off x="1097280" y="1979400"/>
              <a:ext cx="2279266" cy="2610841"/>
            </p:xfrm>
            <a:graphic>
              <a:graphicData uri="http://schemas.microsoft.com/office/drawing/2017/model3d">
                <am3d:model3d r:embed="rId3">
                  <am3d:spPr>
                    <a:xfrm>
                      <a:off x="0" y="0"/>
                      <a:ext cx="2279266" cy="2610841"/>
                    </a:xfrm>
                    <a:prstGeom prst="rect">
                      <a:avLst/>
                    </a:prstGeom>
                  </am3d:spPr>
                  <am3d:camera>
                    <am3d:pos x="0" y="0" z="63476686"/>
                    <am3d:up dx="0" dy="36000000" dz="0"/>
                    <am3d:lookAt x="0" y="0" z="0"/>
                    <am3d:perspective fov="2700000"/>
                  </am3d:camera>
                  <am3d:trans>
                    <am3d:meterPerModelUnit n="3261982" d="1000000"/>
                    <am3d:preTrans dx="0" dy="-1518871" dz="0"/>
                    <am3d:scale>
                      <am3d:sx n="1000000" d="1000000"/>
                      <am3d:sy n="1000000" d="1000000"/>
                      <am3d:sz n="1000000" d="1000000"/>
                    </am3d:scale>
                    <am3d:rot/>
                    <am3d:postTrans dx="0" dy="0" dz="0"/>
                  </am3d:trans>
                  <am3d:raster rName="Office3DRenderer" rVer="16.0.8326">
                    <am3d:blip r:embed="rId4"/>
                  </am3d:raster>
                  <am3d:objViewport viewportSz="362731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Stylized Human Lungs">
                <a:extLst>
                  <a:ext uri="{FF2B5EF4-FFF2-40B4-BE49-F238E27FC236}">
                    <a16:creationId xmlns:a16="http://schemas.microsoft.com/office/drawing/2014/main" id="{F6EEA77A-336A-35D5-A84A-76EF888D64C4}"/>
                  </a:ext>
                </a:extLst>
              </p:cNvPr>
              <p:cNvPicPr>
                <a:picLocks noGrp="1" noRot="1" noChangeAspect="1" noMove="1" noResize="1" noEditPoints="1" noAdjustHandles="1" noChangeArrowheads="1" noChangeShapeType="1" noCrop="1"/>
              </p:cNvPicPr>
              <p:nvPr/>
            </p:nvPicPr>
            <p:blipFill>
              <a:blip r:embed="rId4"/>
              <a:stretch>
                <a:fillRect/>
              </a:stretch>
            </p:blipFill>
            <p:spPr>
              <a:xfrm>
                <a:off x="1097280" y="1979400"/>
                <a:ext cx="2279266" cy="261084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6" name="3D Model 5" descr="Brain In Head">
                <a:extLst>
                  <a:ext uri="{FF2B5EF4-FFF2-40B4-BE49-F238E27FC236}">
                    <a16:creationId xmlns:a16="http://schemas.microsoft.com/office/drawing/2014/main" id="{AF8C85FC-2254-8E18-73B8-C70DF4D4E19E}"/>
                  </a:ext>
                </a:extLst>
              </p:cNvPr>
              <p:cNvGraphicFramePr>
                <a:graphicFrameLocks noChangeAspect="1"/>
              </p:cNvGraphicFramePr>
              <p:nvPr>
                <p:extLst>
                  <p:ext uri="{D42A27DB-BD31-4B8C-83A1-F6EECF244321}">
                    <p14:modId xmlns:p14="http://schemas.microsoft.com/office/powerpoint/2010/main" val="566153412"/>
                  </p:ext>
                </p:extLst>
              </p:nvPr>
            </p:nvGraphicFramePr>
            <p:xfrm>
              <a:off x="8000698" y="1629257"/>
              <a:ext cx="3209636" cy="3311125"/>
            </p:xfrm>
            <a:graphic>
              <a:graphicData uri="http://schemas.microsoft.com/office/drawing/2017/model3d">
                <am3d:model3d r:embed="rId5">
                  <am3d:spPr>
                    <a:xfrm>
                      <a:off x="0" y="0"/>
                      <a:ext cx="3209636" cy="3311125"/>
                    </a:xfrm>
                    <a:prstGeom prst="rect">
                      <a:avLst/>
                    </a:prstGeom>
                  </am3d:spPr>
                  <am3d:camera>
                    <am3d:pos x="0" y="0" z="74489115"/>
                    <am3d:up dx="0" dy="36000000" dz="0"/>
                    <am3d:lookAt x="0" y="0" z="0"/>
                    <am3d:perspective fov="2700000"/>
                  </am3d:camera>
                  <am3d:trans>
                    <am3d:meterPerModelUnit n="118218" d="1000000"/>
                    <am3d:preTrans dx="-144" dy="-18000000" dz="1196781"/>
                    <am3d:scale>
                      <am3d:sx n="1000000" d="1000000"/>
                      <am3d:sy n="1000000" d="1000000"/>
                      <am3d:sz n="1000000" d="1000000"/>
                    </am3d:scale>
                    <am3d:rot ax="571144" ay="1240730" az="203328"/>
                    <am3d:postTrans dx="0" dy="0" dz="0"/>
                  </am3d:trans>
                  <am3d:raster rName="Office3DRenderer" rVer="16.0.8326">
                    <am3d:blip r:embed="rId6"/>
                  </am3d:raster>
                  <am3d:objViewport viewportSz="523944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descr="Brain In Head">
                <a:extLst>
                  <a:ext uri="{FF2B5EF4-FFF2-40B4-BE49-F238E27FC236}">
                    <a16:creationId xmlns:a16="http://schemas.microsoft.com/office/drawing/2014/main" id="{AF8C85FC-2254-8E18-73B8-C70DF4D4E19E}"/>
                  </a:ext>
                </a:extLst>
              </p:cNvPr>
              <p:cNvPicPr>
                <a:picLocks noGrp="1" noRot="1" noChangeAspect="1" noMove="1" noResize="1" noEditPoints="1" noAdjustHandles="1" noChangeArrowheads="1" noChangeShapeType="1" noCrop="1"/>
              </p:cNvPicPr>
              <p:nvPr/>
            </p:nvPicPr>
            <p:blipFill>
              <a:blip r:embed="rId6"/>
              <a:stretch>
                <a:fillRect/>
              </a:stretch>
            </p:blipFill>
            <p:spPr>
              <a:xfrm>
                <a:off x="8000698" y="1629257"/>
                <a:ext cx="3209636" cy="331112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 name="3D Model 6" descr="Red Blood Cells">
                <a:extLst>
                  <a:ext uri="{FF2B5EF4-FFF2-40B4-BE49-F238E27FC236}">
                    <a16:creationId xmlns:a16="http://schemas.microsoft.com/office/drawing/2014/main" id="{816D3100-013E-5429-5C51-783C82117DE4}"/>
                  </a:ext>
                </a:extLst>
              </p:cNvPr>
              <p:cNvGraphicFramePr/>
              <p:nvPr>
                <p:extLst>
                  <p:ext uri="{D42A27DB-BD31-4B8C-83A1-F6EECF244321}">
                    <p14:modId xmlns:p14="http://schemas.microsoft.com/office/powerpoint/2010/main" val="2112586668"/>
                  </p:ext>
                </p:extLst>
              </p:nvPr>
            </p:nvGraphicFramePr>
            <p:xfrm>
              <a:off x="4191303" y="2274338"/>
              <a:ext cx="2747871" cy="2309323"/>
            </p:xfrm>
            <a:graphic>
              <a:graphicData uri="http://schemas.microsoft.com/office/drawing/2017/model3d">
                <am3d:model3d r:embed="rId7">
                  <am3d:spPr>
                    <a:xfrm>
                      <a:off x="0" y="0"/>
                      <a:ext cx="2747871" cy="2309323"/>
                    </a:xfrm>
                    <a:prstGeom prst="rect">
                      <a:avLst/>
                    </a:prstGeom>
                  </am3d:spPr>
                  <am3d:camera>
                    <am3d:pos x="0" y="0" z="79888372"/>
                    <am3d:up dx="0" dy="36000000" dz="0"/>
                    <am3d:lookAt x="0" y="0" z="0"/>
                    <am3d:perspective fov="2700000"/>
                  </am3d:camera>
                  <am3d:trans>
                    <am3d:meterPerModelUnit n="4473862" d="1000000"/>
                    <am3d:preTrans dx="3586" dy="2661096" dz="2366"/>
                    <am3d:scale>
                      <am3d:sx n="1000000" d="1000000"/>
                      <am3d:sy n="1000000" d="1000000"/>
                      <am3d:sz n="1000000" d="1000000"/>
                    </am3d:scale>
                    <am3d:rot/>
                    <am3d:postTrans dx="0" dy="0" dz="0"/>
                  </am3d:trans>
                  <am3d:raster rName="Office3DRenderer" rVer="16.0.8326">
                    <am3d:blip r:embed="rId8"/>
                  </am3d:raster>
                  <am3d:objViewport viewportSz="366063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descr="Red Blood Cells">
                <a:extLst>
                  <a:ext uri="{FF2B5EF4-FFF2-40B4-BE49-F238E27FC236}">
                    <a16:creationId xmlns:a16="http://schemas.microsoft.com/office/drawing/2014/main" id="{816D3100-013E-5429-5C51-783C82117DE4}"/>
                  </a:ext>
                </a:extLst>
              </p:cNvPr>
              <p:cNvPicPr>
                <a:picLocks noGrp="1" noRot="1" noChangeAspect="1" noMove="1" noResize="1" noEditPoints="1" noAdjustHandles="1" noChangeArrowheads="1" noChangeShapeType="1" noCrop="1"/>
              </p:cNvPicPr>
              <p:nvPr/>
            </p:nvPicPr>
            <p:blipFill>
              <a:blip r:embed="rId8"/>
              <a:stretch>
                <a:fillRect/>
              </a:stretch>
            </p:blipFill>
            <p:spPr>
              <a:xfrm>
                <a:off x="4191303" y="2274338"/>
                <a:ext cx="2747871" cy="2309323"/>
              </a:xfrm>
              <a:prstGeom prst="rect">
                <a:avLst/>
              </a:prstGeom>
            </p:spPr>
          </p:pic>
        </mc:Fallback>
      </mc:AlternateContent>
      <p:sp>
        <p:nvSpPr>
          <p:cNvPr id="8" name="Content Placeholder 2">
            <a:extLst>
              <a:ext uri="{FF2B5EF4-FFF2-40B4-BE49-F238E27FC236}">
                <a16:creationId xmlns:a16="http://schemas.microsoft.com/office/drawing/2014/main" id="{20E3E2DD-CE8C-6C6D-BCCD-CB09BABA8404}"/>
              </a:ext>
            </a:extLst>
          </p:cNvPr>
          <p:cNvSpPr txBox="1">
            <a:spLocks/>
          </p:cNvSpPr>
          <p:nvPr/>
        </p:nvSpPr>
        <p:spPr>
          <a:xfrm>
            <a:off x="1097280" y="5040750"/>
            <a:ext cx="10744200" cy="1139093"/>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pPr>
            <a:r>
              <a:rPr lang="en-US" b="1" dirty="0">
                <a:solidFill>
                  <a:srgbClr val="0360A2"/>
                </a:solidFill>
                <a:ea typeface="Calibri" panose="020F0502020204030204" pitchFamily="34" charset="0"/>
                <a:cs typeface="Calibri" panose="020F0502020204030204" pitchFamily="34" charset="0"/>
              </a:rPr>
              <a:t>     Lungs			 Bloodstream  		Lining of brain &amp; spinal cord	 </a:t>
            </a:r>
          </a:p>
          <a:p>
            <a:pPr marL="0" indent="0">
              <a:lnSpc>
                <a:spcPct val="100000"/>
              </a:lnSpc>
              <a:spcBef>
                <a:spcPts val="0"/>
              </a:spcBef>
              <a:spcAft>
                <a:spcPts val="1200"/>
              </a:spcAft>
              <a:buNone/>
            </a:pPr>
            <a:r>
              <a:rPr lang="en-US" b="1" dirty="0">
                <a:solidFill>
                  <a:srgbClr val="0360A2"/>
                </a:solidFill>
                <a:ea typeface="Calibri" panose="020F0502020204030204" pitchFamily="34" charset="0"/>
                <a:cs typeface="Calibri" panose="020F0502020204030204" pitchFamily="34" charset="0"/>
              </a:rPr>
              <a:t>“Pneumonia”		    	  “Sepsis” 			“Meningitis”</a:t>
            </a:r>
          </a:p>
        </p:txBody>
      </p:sp>
    </p:spTree>
    <p:extLst>
      <p:ext uri="{BB962C8B-B14F-4D97-AF65-F5344CB8AC3E}">
        <p14:creationId xmlns:p14="http://schemas.microsoft.com/office/powerpoint/2010/main" val="24448778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5C1C1-C64D-3512-9AB8-A874BFA2BBE1}"/>
              </a:ext>
            </a:extLst>
          </p:cNvPr>
          <p:cNvSpPr>
            <a:spLocks noGrp="1"/>
          </p:cNvSpPr>
          <p:nvPr>
            <p:ph type="title"/>
          </p:nvPr>
        </p:nvSpPr>
        <p:spPr/>
        <p:txBody>
          <a:bodyPr>
            <a:normAutofit/>
          </a:bodyPr>
          <a:lstStyle/>
          <a:p>
            <a:r>
              <a:rPr lang="en-US" dirty="0"/>
              <a:t>Consequences of pneumococcus infections</a:t>
            </a:r>
            <a:br>
              <a:rPr lang="en-US" dirty="0"/>
            </a:br>
            <a:r>
              <a:rPr lang="en-US" u="sng" dirty="0"/>
              <a:t>each year</a:t>
            </a:r>
            <a:r>
              <a:rPr lang="en-US" dirty="0"/>
              <a:t> in the U.S.</a:t>
            </a:r>
          </a:p>
        </p:txBody>
      </p:sp>
      <p:sp>
        <p:nvSpPr>
          <p:cNvPr id="10" name="Content Placeholder 9">
            <a:extLst>
              <a:ext uri="{FF2B5EF4-FFF2-40B4-BE49-F238E27FC236}">
                <a16:creationId xmlns:a16="http://schemas.microsoft.com/office/drawing/2014/main" id="{E02B8D50-3B65-7E53-0F28-41D7ECABF471}"/>
              </a:ext>
            </a:extLst>
          </p:cNvPr>
          <p:cNvSpPr>
            <a:spLocks noGrp="1"/>
          </p:cNvSpPr>
          <p:nvPr>
            <p:ph idx="1"/>
          </p:nvPr>
        </p:nvSpPr>
        <p:spPr>
          <a:xfrm>
            <a:off x="1277006" y="1825625"/>
            <a:ext cx="10515600" cy="4895850"/>
          </a:xfrm>
        </p:spPr>
        <p:txBody>
          <a:bodyPr>
            <a:normAutofit fontScale="77500" lnSpcReduction="20000"/>
          </a:bodyPr>
          <a:lstStyle/>
          <a:p>
            <a:pPr>
              <a:lnSpc>
                <a:spcPct val="120000"/>
              </a:lnSpc>
            </a:pPr>
            <a:r>
              <a:rPr lang="en-US" dirty="0"/>
              <a:t>Pneumococcal pneumonia</a:t>
            </a:r>
          </a:p>
          <a:p>
            <a:pPr lvl="1">
              <a:lnSpc>
                <a:spcPct val="120000"/>
              </a:lnSpc>
              <a:buFont typeface="Courier New" panose="02070309020205020404" pitchFamily="49" charset="0"/>
              <a:buChar char="o"/>
            </a:pPr>
            <a:r>
              <a:rPr lang="en-US" dirty="0"/>
              <a:t>Causes 150,000 hospitalizations each year</a:t>
            </a:r>
          </a:p>
          <a:p>
            <a:pPr lvl="1">
              <a:lnSpc>
                <a:spcPct val="120000"/>
              </a:lnSpc>
              <a:buFont typeface="Courier New" panose="02070309020205020404" pitchFamily="49" charset="0"/>
              <a:buChar char="o"/>
            </a:pPr>
            <a:r>
              <a:rPr lang="en-US" dirty="0"/>
              <a:t>Among people with pneumococcal pneumonia, 5-7% die of it</a:t>
            </a:r>
          </a:p>
          <a:p>
            <a:pPr>
              <a:lnSpc>
                <a:spcPct val="120000"/>
              </a:lnSpc>
            </a:pPr>
            <a:r>
              <a:rPr lang="en-US" dirty="0"/>
              <a:t>Pneumococcal sepsis</a:t>
            </a:r>
          </a:p>
          <a:p>
            <a:pPr lvl="1">
              <a:lnSpc>
                <a:spcPct val="120000"/>
              </a:lnSpc>
              <a:buFont typeface="Courier New" panose="02070309020205020404" pitchFamily="49" charset="0"/>
              <a:buChar char="o"/>
            </a:pPr>
            <a:r>
              <a:rPr lang="en-US" dirty="0"/>
              <a:t>Causes 4,000 hospitalizations each year</a:t>
            </a:r>
          </a:p>
          <a:p>
            <a:pPr lvl="1">
              <a:lnSpc>
                <a:spcPct val="120000"/>
              </a:lnSpc>
              <a:buFont typeface="Courier New" panose="02070309020205020404" pitchFamily="49" charset="0"/>
              <a:buChar char="o"/>
            </a:pPr>
            <a:r>
              <a:rPr lang="en-US" dirty="0"/>
              <a:t>Among people with pneumococcal sepsis, 1-in-5 die of it (3-in-5 among older adults)</a:t>
            </a:r>
          </a:p>
          <a:p>
            <a:pPr>
              <a:lnSpc>
                <a:spcPct val="120000"/>
              </a:lnSpc>
            </a:pPr>
            <a:r>
              <a:rPr lang="en-US" dirty="0"/>
              <a:t>Pneumococcal meningitis</a:t>
            </a:r>
          </a:p>
          <a:p>
            <a:pPr lvl="1">
              <a:lnSpc>
                <a:spcPct val="120000"/>
              </a:lnSpc>
              <a:buFont typeface="Courier New" panose="02070309020205020404" pitchFamily="49" charset="0"/>
              <a:buChar char="o"/>
            </a:pPr>
            <a:r>
              <a:rPr lang="en-US" dirty="0"/>
              <a:t>Causes 2,000 hospitalizations each year</a:t>
            </a:r>
          </a:p>
          <a:p>
            <a:pPr lvl="1">
              <a:lnSpc>
                <a:spcPct val="120000"/>
              </a:lnSpc>
              <a:buFont typeface="Courier New" panose="02070309020205020404" pitchFamily="49" charset="0"/>
              <a:buChar char="o"/>
            </a:pPr>
            <a:r>
              <a:rPr lang="en-US" dirty="0"/>
              <a:t>Among adults with pneumococcal meningitis, 22% die of it </a:t>
            </a:r>
            <a:r>
              <a:rPr lang="en-US" dirty="0">
                <a:effectLst/>
                <a:ea typeface="Times New Roman" panose="02020603050405020304" pitchFamily="18" charset="0"/>
              </a:rPr>
              <a:t>even with proper treatment</a:t>
            </a:r>
          </a:p>
          <a:p>
            <a:pPr lvl="1">
              <a:lnSpc>
                <a:spcPct val="120000"/>
              </a:lnSpc>
              <a:buFont typeface="Courier New" panose="02070309020205020404" pitchFamily="49" charset="0"/>
              <a:buChar char="o"/>
            </a:pPr>
            <a:r>
              <a:rPr lang="en-US" dirty="0">
                <a:effectLst/>
                <a:ea typeface="Times New Roman" panose="02020603050405020304" pitchFamily="18" charset="0"/>
              </a:rPr>
              <a:t>Those who survive may have lifelong disability including deafness, brain damage, and limb amputation</a:t>
            </a:r>
          </a:p>
        </p:txBody>
      </p:sp>
      <p:sp>
        <p:nvSpPr>
          <p:cNvPr id="3" name="Slide Number Placeholder 2">
            <a:extLst>
              <a:ext uri="{FF2B5EF4-FFF2-40B4-BE49-F238E27FC236}">
                <a16:creationId xmlns:a16="http://schemas.microsoft.com/office/drawing/2014/main" id="{B61A0FE5-A17F-D29A-0F6E-C25F12A5CA16}"/>
              </a:ext>
            </a:extLst>
          </p:cNvPr>
          <p:cNvSpPr>
            <a:spLocks noGrp="1"/>
          </p:cNvSpPr>
          <p:nvPr>
            <p:ph type="sldNum" sz="quarter" idx="12"/>
          </p:nvPr>
        </p:nvSpPr>
        <p:spPr/>
        <p:txBody>
          <a:bodyPr/>
          <a:lstStyle/>
          <a:p>
            <a:fld id="{6229C22B-4774-6A4F-9027-E795ED4E5985}" type="slidenum">
              <a:rPr lang="en-US" smtClean="0"/>
              <a:t>34</a:t>
            </a:fld>
            <a:endParaRPr lang="en-US" dirty="0"/>
          </a:p>
        </p:txBody>
      </p:sp>
      <mc:AlternateContent xmlns:mc="http://schemas.openxmlformats.org/markup-compatibility/2006">
        <mc:Choice xmlns:am3d="http://schemas.microsoft.com/office/drawing/2017/model3d" Requires="am3d">
          <p:graphicFrame>
            <p:nvGraphicFramePr>
              <p:cNvPr id="4" name="3D Model 3" descr="Stylized Human Lungs">
                <a:extLst>
                  <a:ext uri="{FF2B5EF4-FFF2-40B4-BE49-F238E27FC236}">
                    <a16:creationId xmlns:a16="http://schemas.microsoft.com/office/drawing/2014/main" id="{083130AE-7DBF-B89F-571D-333571A3C807}"/>
                  </a:ext>
                </a:extLst>
              </p:cNvPr>
              <p:cNvGraphicFramePr>
                <a:graphicFrameLocks noChangeAspect="1"/>
              </p:cNvGraphicFramePr>
              <p:nvPr>
                <p:extLst>
                  <p:ext uri="{D42A27DB-BD31-4B8C-83A1-F6EECF244321}">
                    <p14:modId xmlns:p14="http://schemas.microsoft.com/office/powerpoint/2010/main" val="3396802118"/>
                  </p:ext>
                </p:extLst>
              </p:nvPr>
            </p:nvGraphicFramePr>
            <p:xfrm>
              <a:off x="260869" y="1566704"/>
              <a:ext cx="998049" cy="1165168"/>
            </p:xfrm>
            <a:graphic>
              <a:graphicData uri="http://schemas.microsoft.com/office/drawing/2017/model3d">
                <am3d:model3d r:embed="rId3">
                  <am3d:spPr>
                    <a:xfrm>
                      <a:off x="0" y="0"/>
                      <a:ext cx="998049" cy="1165168"/>
                    </a:xfrm>
                    <a:prstGeom prst="rect">
                      <a:avLst/>
                    </a:prstGeom>
                  </am3d:spPr>
                  <am3d:camera>
                    <am3d:pos x="0" y="0" z="63476686"/>
                    <am3d:up dx="0" dy="36000000" dz="0"/>
                    <am3d:lookAt x="0" y="0" z="0"/>
                    <am3d:perspective fov="2700000"/>
                  </am3d:camera>
                  <am3d:trans>
                    <am3d:meterPerModelUnit n="3261982" d="1000000"/>
                    <am3d:preTrans dx="0" dy="-1518871" dz="0"/>
                    <am3d:scale>
                      <am3d:sx n="1000000" d="1000000"/>
                      <am3d:sy n="1000000" d="1000000"/>
                      <am3d:sz n="1000000" d="1000000"/>
                    </am3d:scale>
                    <am3d:rot ax="223985" ay="443307" az="28846"/>
                    <am3d:postTrans dx="0" dy="0" dz="0"/>
                  </am3d:trans>
                  <am3d:raster rName="Office3DRenderer" rVer="16.0.8326">
                    <am3d:blip r:embed="rId4"/>
                  </am3d:raster>
                  <am3d:objViewport viewportSz="153318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3D Model 3" descr="Stylized Human Lungs">
                <a:extLst>
                  <a:ext uri="{FF2B5EF4-FFF2-40B4-BE49-F238E27FC236}">
                    <a16:creationId xmlns:a16="http://schemas.microsoft.com/office/drawing/2014/main" id="{083130AE-7DBF-B89F-571D-333571A3C807}"/>
                  </a:ext>
                </a:extLst>
              </p:cNvPr>
              <p:cNvPicPr>
                <a:picLocks noGrp="1" noRot="1" noChangeAspect="1" noMove="1" noResize="1" noEditPoints="1" noAdjustHandles="1" noChangeArrowheads="1" noChangeShapeType="1" noCrop="1"/>
              </p:cNvPicPr>
              <p:nvPr/>
            </p:nvPicPr>
            <p:blipFill>
              <a:blip r:embed="rId4"/>
              <a:stretch>
                <a:fillRect/>
              </a:stretch>
            </p:blipFill>
            <p:spPr>
              <a:xfrm>
                <a:off x="260869" y="1566704"/>
                <a:ext cx="998049" cy="1165168"/>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5" name="3D Model 4" descr="Brain In Head">
                <a:extLst>
                  <a:ext uri="{FF2B5EF4-FFF2-40B4-BE49-F238E27FC236}">
                    <a16:creationId xmlns:a16="http://schemas.microsoft.com/office/drawing/2014/main" id="{0DAF2030-5F4B-2E9E-9AA5-D71E8A0B48BB}"/>
                  </a:ext>
                </a:extLst>
              </p:cNvPr>
              <p:cNvGraphicFramePr>
                <a:graphicFrameLocks noChangeAspect="1"/>
              </p:cNvGraphicFramePr>
              <p:nvPr>
                <p:extLst>
                  <p:ext uri="{D42A27DB-BD31-4B8C-83A1-F6EECF244321}">
                    <p14:modId xmlns:p14="http://schemas.microsoft.com/office/powerpoint/2010/main" val="308235368"/>
                  </p:ext>
                </p:extLst>
              </p:nvPr>
            </p:nvGraphicFramePr>
            <p:xfrm>
              <a:off x="268011" y="4605888"/>
              <a:ext cx="1293040" cy="1454670"/>
            </p:xfrm>
            <a:graphic>
              <a:graphicData uri="http://schemas.microsoft.com/office/drawing/2017/model3d">
                <am3d:model3d r:embed="rId5">
                  <am3d:spPr>
                    <a:xfrm>
                      <a:off x="0" y="0"/>
                      <a:ext cx="1293040" cy="1454670"/>
                    </a:xfrm>
                    <a:prstGeom prst="rect">
                      <a:avLst/>
                    </a:prstGeom>
                  </am3d:spPr>
                  <am3d:camera>
                    <am3d:pos x="0" y="0" z="74489115"/>
                    <am3d:up dx="0" dy="36000000" dz="0"/>
                    <am3d:lookAt x="0" y="0" z="0"/>
                    <am3d:perspective fov="2700000"/>
                  </am3d:camera>
                  <am3d:trans>
                    <am3d:meterPerModelUnit n="118218" d="1000000"/>
                    <am3d:preTrans dx="-144" dy="-18000000" dz="1196781"/>
                    <am3d:scale>
                      <am3d:sx n="1000000" d="1000000"/>
                      <am3d:sy n="1000000" d="1000000"/>
                      <am3d:sz n="1000000" d="1000000"/>
                    </am3d:scale>
                    <am3d:rot ax="3354001" ay="928488" az="1290529"/>
                    <am3d:postTrans dx="0" dy="0" dz="0"/>
                  </am3d:trans>
                  <am3d:raster rName="Office3DRenderer" rVer="16.0.8326">
                    <am3d:blip r:embed="rId6"/>
                  </am3d:raster>
                  <am3d:objViewport viewportSz="218079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Brain In Head">
                <a:extLst>
                  <a:ext uri="{FF2B5EF4-FFF2-40B4-BE49-F238E27FC236}">
                    <a16:creationId xmlns:a16="http://schemas.microsoft.com/office/drawing/2014/main" id="{0DAF2030-5F4B-2E9E-9AA5-D71E8A0B48BB}"/>
                  </a:ext>
                </a:extLst>
              </p:cNvPr>
              <p:cNvPicPr>
                <a:picLocks noGrp="1" noRot="1" noChangeAspect="1" noMove="1" noResize="1" noEditPoints="1" noAdjustHandles="1" noChangeArrowheads="1" noChangeShapeType="1" noCrop="1"/>
              </p:cNvPicPr>
              <p:nvPr/>
            </p:nvPicPr>
            <p:blipFill>
              <a:blip r:embed="rId6"/>
              <a:stretch>
                <a:fillRect/>
              </a:stretch>
            </p:blipFill>
            <p:spPr>
              <a:xfrm>
                <a:off x="268011" y="4605888"/>
                <a:ext cx="1293040" cy="145467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6" name="3D Model 5" descr="Red Blood Cells">
                <a:extLst>
                  <a:ext uri="{FF2B5EF4-FFF2-40B4-BE49-F238E27FC236}">
                    <a16:creationId xmlns:a16="http://schemas.microsoft.com/office/drawing/2014/main" id="{17BB7D1B-4A78-20AE-44A1-5F1631AF2144}"/>
                  </a:ext>
                </a:extLst>
              </p:cNvPr>
              <p:cNvGraphicFramePr/>
              <p:nvPr>
                <p:extLst>
                  <p:ext uri="{D42A27DB-BD31-4B8C-83A1-F6EECF244321}">
                    <p14:modId xmlns:p14="http://schemas.microsoft.com/office/powerpoint/2010/main" val="2847618491"/>
                  </p:ext>
                </p:extLst>
              </p:nvPr>
            </p:nvGraphicFramePr>
            <p:xfrm>
              <a:off x="248464" y="3275072"/>
              <a:ext cx="983768" cy="906475"/>
            </p:xfrm>
            <a:graphic>
              <a:graphicData uri="http://schemas.microsoft.com/office/drawing/2017/model3d">
                <am3d:model3d r:embed="rId7">
                  <am3d:spPr>
                    <a:xfrm>
                      <a:off x="0" y="0"/>
                      <a:ext cx="983768" cy="906475"/>
                    </a:xfrm>
                    <a:prstGeom prst="rect">
                      <a:avLst/>
                    </a:prstGeom>
                  </am3d:spPr>
                  <am3d:camera>
                    <am3d:pos x="0" y="0" z="79888372"/>
                    <am3d:up dx="0" dy="36000000" dz="0"/>
                    <am3d:lookAt x="0" y="0" z="0"/>
                    <am3d:perspective fov="2700000"/>
                  </am3d:camera>
                  <am3d:trans>
                    <am3d:meterPerModelUnit n="4473862" d="1000000"/>
                    <am3d:preTrans dx="3586" dy="2661096" dz="2366"/>
                    <am3d:scale>
                      <am3d:sx n="1000000" d="1000000"/>
                      <am3d:sy n="1000000" d="1000000"/>
                      <am3d:sz n="1000000" d="1000000"/>
                    </am3d:scale>
                    <am3d:rot/>
                    <am3d:postTrans dx="0" dy="0" dz="0"/>
                  </am3d:trans>
                  <am3d:raster rName="Office3DRenderer" rVer="16.0.8326">
                    <am3d:blip r:embed="rId8"/>
                  </am3d:raster>
                  <am3d:objViewport viewportSz="137233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descr="Red Blood Cells">
                <a:extLst>
                  <a:ext uri="{FF2B5EF4-FFF2-40B4-BE49-F238E27FC236}">
                    <a16:creationId xmlns:a16="http://schemas.microsoft.com/office/drawing/2014/main" id="{17BB7D1B-4A78-20AE-44A1-5F1631AF2144}"/>
                  </a:ext>
                </a:extLst>
              </p:cNvPr>
              <p:cNvPicPr>
                <a:picLocks noGrp="1" noRot="1" noChangeAspect="1" noMove="1" noResize="1" noEditPoints="1" noAdjustHandles="1" noChangeArrowheads="1" noChangeShapeType="1" noCrop="1"/>
              </p:cNvPicPr>
              <p:nvPr/>
            </p:nvPicPr>
            <p:blipFill>
              <a:blip r:embed="rId8"/>
              <a:stretch>
                <a:fillRect/>
              </a:stretch>
            </p:blipFill>
            <p:spPr>
              <a:xfrm>
                <a:off x="248464" y="3275072"/>
                <a:ext cx="983768" cy="906475"/>
              </a:xfrm>
              <a:prstGeom prst="rect">
                <a:avLst/>
              </a:prstGeom>
            </p:spPr>
          </p:pic>
        </mc:Fallback>
      </mc:AlternateContent>
    </p:spTree>
    <p:extLst>
      <p:ext uri="{BB962C8B-B14F-4D97-AF65-F5344CB8AC3E}">
        <p14:creationId xmlns:p14="http://schemas.microsoft.com/office/powerpoint/2010/main" val="26031746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31648" y="3164808"/>
            <a:ext cx="1352835" cy="1308305"/>
          </a:xfrm>
          <a:custGeom>
            <a:avLst/>
            <a:gdLst/>
            <a:ahLst/>
            <a:cxnLst/>
            <a:rect l="l" t="t" r="r" b="b"/>
            <a:pathLst>
              <a:path w="1443024" h="1395525">
                <a:moveTo>
                  <a:pt x="0" y="0"/>
                </a:moveTo>
                <a:lnTo>
                  <a:pt x="1443024" y="0"/>
                </a:lnTo>
                <a:lnTo>
                  <a:pt x="1443024" y="1395524"/>
                </a:lnTo>
                <a:lnTo>
                  <a:pt x="0" y="13955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688"/>
          </a:p>
        </p:txBody>
      </p:sp>
      <p:sp>
        <p:nvSpPr>
          <p:cNvPr id="3" name="Freeform 3"/>
          <p:cNvSpPr/>
          <p:nvPr/>
        </p:nvSpPr>
        <p:spPr>
          <a:xfrm>
            <a:off x="364694" y="4369551"/>
            <a:ext cx="1639922" cy="1585942"/>
          </a:xfrm>
          <a:custGeom>
            <a:avLst/>
            <a:gdLst/>
            <a:ahLst/>
            <a:cxnLst/>
            <a:rect l="l" t="t" r="r" b="b"/>
            <a:pathLst>
              <a:path w="1749250" h="1691671">
                <a:moveTo>
                  <a:pt x="0" y="0"/>
                </a:moveTo>
                <a:lnTo>
                  <a:pt x="1749251" y="0"/>
                </a:lnTo>
                <a:lnTo>
                  <a:pt x="1749251" y="1691671"/>
                </a:lnTo>
                <a:lnTo>
                  <a:pt x="0" y="169167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688"/>
          </a:p>
        </p:txBody>
      </p:sp>
      <p:sp>
        <p:nvSpPr>
          <p:cNvPr id="4" name="Freeform 4"/>
          <p:cNvSpPr/>
          <p:nvPr/>
        </p:nvSpPr>
        <p:spPr>
          <a:xfrm>
            <a:off x="3195578" y="3635736"/>
            <a:ext cx="1352835" cy="1308305"/>
          </a:xfrm>
          <a:custGeom>
            <a:avLst/>
            <a:gdLst/>
            <a:ahLst/>
            <a:cxnLst/>
            <a:rect l="l" t="t" r="r" b="b"/>
            <a:pathLst>
              <a:path w="1443024" h="1395525">
                <a:moveTo>
                  <a:pt x="0" y="0"/>
                </a:moveTo>
                <a:lnTo>
                  <a:pt x="1443024" y="0"/>
                </a:lnTo>
                <a:lnTo>
                  <a:pt x="1443024" y="1395524"/>
                </a:lnTo>
                <a:lnTo>
                  <a:pt x="0" y="13955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688"/>
          </a:p>
        </p:txBody>
      </p:sp>
      <p:sp>
        <p:nvSpPr>
          <p:cNvPr id="5" name="Freeform 5"/>
          <p:cNvSpPr/>
          <p:nvPr/>
        </p:nvSpPr>
        <p:spPr>
          <a:xfrm>
            <a:off x="4502429" y="4786058"/>
            <a:ext cx="868961" cy="840358"/>
          </a:xfrm>
          <a:custGeom>
            <a:avLst/>
            <a:gdLst/>
            <a:ahLst/>
            <a:cxnLst/>
            <a:rect l="l" t="t" r="r" b="b"/>
            <a:pathLst>
              <a:path w="926892" h="896382">
                <a:moveTo>
                  <a:pt x="0" y="0"/>
                </a:moveTo>
                <a:lnTo>
                  <a:pt x="926892" y="0"/>
                </a:lnTo>
                <a:lnTo>
                  <a:pt x="926892" y="896382"/>
                </a:lnTo>
                <a:lnTo>
                  <a:pt x="0" y="8963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1688"/>
          </a:p>
        </p:txBody>
      </p:sp>
      <p:sp>
        <p:nvSpPr>
          <p:cNvPr id="6" name="Freeform 6"/>
          <p:cNvSpPr/>
          <p:nvPr/>
        </p:nvSpPr>
        <p:spPr>
          <a:xfrm>
            <a:off x="2900050" y="4984079"/>
            <a:ext cx="1830103" cy="1769862"/>
          </a:xfrm>
          <a:custGeom>
            <a:avLst/>
            <a:gdLst/>
            <a:ahLst/>
            <a:cxnLst/>
            <a:rect l="l" t="t" r="r" b="b"/>
            <a:pathLst>
              <a:path w="1952110" h="1887853">
                <a:moveTo>
                  <a:pt x="0" y="0"/>
                </a:moveTo>
                <a:lnTo>
                  <a:pt x="1952110" y="0"/>
                </a:lnTo>
                <a:lnTo>
                  <a:pt x="1952110" y="1887853"/>
                </a:lnTo>
                <a:lnTo>
                  <a:pt x="0" y="18878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sz="1688"/>
          </a:p>
        </p:txBody>
      </p:sp>
      <p:sp>
        <p:nvSpPr>
          <p:cNvPr id="7" name="Freeform 7"/>
          <p:cNvSpPr/>
          <p:nvPr/>
        </p:nvSpPr>
        <p:spPr>
          <a:xfrm>
            <a:off x="7383155" y="5088138"/>
            <a:ext cx="1830103" cy="1769862"/>
          </a:xfrm>
          <a:custGeom>
            <a:avLst/>
            <a:gdLst/>
            <a:ahLst/>
            <a:cxnLst/>
            <a:rect l="l" t="t" r="r" b="b"/>
            <a:pathLst>
              <a:path w="1952110" h="1887853">
                <a:moveTo>
                  <a:pt x="0" y="0"/>
                </a:moveTo>
                <a:lnTo>
                  <a:pt x="1952110" y="0"/>
                </a:lnTo>
                <a:lnTo>
                  <a:pt x="1952110" y="1887853"/>
                </a:lnTo>
                <a:lnTo>
                  <a:pt x="0" y="188785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sz="1688"/>
          </a:p>
        </p:txBody>
      </p:sp>
      <p:sp>
        <p:nvSpPr>
          <p:cNvPr id="8" name="Freeform 8"/>
          <p:cNvSpPr/>
          <p:nvPr/>
        </p:nvSpPr>
        <p:spPr>
          <a:xfrm>
            <a:off x="5602896" y="5088137"/>
            <a:ext cx="1780259" cy="1575017"/>
          </a:xfrm>
          <a:custGeom>
            <a:avLst/>
            <a:gdLst/>
            <a:ahLst/>
            <a:cxnLst/>
            <a:rect l="l" t="t" r="r" b="b"/>
            <a:pathLst>
              <a:path w="1952110" h="1887853">
                <a:moveTo>
                  <a:pt x="0" y="0"/>
                </a:moveTo>
                <a:lnTo>
                  <a:pt x="1952110" y="0"/>
                </a:lnTo>
                <a:lnTo>
                  <a:pt x="1952110" y="1887853"/>
                </a:lnTo>
                <a:lnTo>
                  <a:pt x="0" y="18878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sz="1688"/>
          </a:p>
        </p:txBody>
      </p:sp>
      <p:sp>
        <p:nvSpPr>
          <p:cNvPr id="9" name="Freeform 9"/>
          <p:cNvSpPr/>
          <p:nvPr/>
        </p:nvSpPr>
        <p:spPr>
          <a:xfrm rot="-2049878">
            <a:off x="653963" y="1577154"/>
            <a:ext cx="1561439" cy="1510042"/>
          </a:xfrm>
          <a:custGeom>
            <a:avLst/>
            <a:gdLst/>
            <a:ahLst/>
            <a:cxnLst/>
            <a:rect l="l" t="t" r="r" b="b"/>
            <a:pathLst>
              <a:path w="1665535" h="1610711">
                <a:moveTo>
                  <a:pt x="0" y="0"/>
                </a:moveTo>
                <a:lnTo>
                  <a:pt x="1665534" y="0"/>
                </a:lnTo>
                <a:lnTo>
                  <a:pt x="1665534" y="1610711"/>
                </a:lnTo>
                <a:lnTo>
                  <a:pt x="0" y="161071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1688"/>
          </a:p>
        </p:txBody>
      </p:sp>
      <p:sp>
        <p:nvSpPr>
          <p:cNvPr id="10" name="Freeform 10"/>
          <p:cNvSpPr/>
          <p:nvPr/>
        </p:nvSpPr>
        <p:spPr>
          <a:xfrm>
            <a:off x="9486643" y="388837"/>
            <a:ext cx="1561439" cy="1510042"/>
          </a:xfrm>
          <a:custGeom>
            <a:avLst/>
            <a:gdLst/>
            <a:ahLst/>
            <a:cxnLst/>
            <a:rect l="l" t="t" r="r" b="b"/>
            <a:pathLst>
              <a:path w="1665535" h="1610711">
                <a:moveTo>
                  <a:pt x="0" y="0"/>
                </a:moveTo>
                <a:lnTo>
                  <a:pt x="1665535" y="0"/>
                </a:lnTo>
                <a:lnTo>
                  <a:pt x="1665535" y="1610711"/>
                </a:lnTo>
                <a:lnTo>
                  <a:pt x="0" y="161071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1688"/>
          </a:p>
        </p:txBody>
      </p:sp>
      <p:sp>
        <p:nvSpPr>
          <p:cNvPr id="11" name="Freeform 11"/>
          <p:cNvSpPr/>
          <p:nvPr/>
        </p:nvSpPr>
        <p:spPr>
          <a:xfrm>
            <a:off x="2063713" y="5810005"/>
            <a:ext cx="773058" cy="747611"/>
          </a:xfrm>
          <a:custGeom>
            <a:avLst/>
            <a:gdLst/>
            <a:ahLst/>
            <a:cxnLst/>
            <a:rect l="l" t="t" r="r" b="b"/>
            <a:pathLst>
              <a:path w="824595" h="797452">
                <a:moveTo>
                  <a:pt x="0" y="0"/>
                </a:moveTo>
                <a:lnTo>
                  <a:pt x="824595" y="0"/>
                </a:lnTo>
                <a:lnTo>
                  <a:pt x="824595" y="797452"/>
                </a:lnTo>
                <a:lnTo>
                  <a:pt x="0" y="79745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sz="1688"/>
          </a:p>
        </p:txBody>
      </p:sp>
      <p:sp>
        <p:nvSpPr>
          <p:cNvPr id="12" name="Freeform 12"/>
          <p:cNvSpPr/>
          <p:nvPr/>
        </p:nvSpPr>
        <p:spPr>
          <a:xfrm>
            <a:off x="1245343" y="294799"/>
            <a:ext cx="1341663" cy="1297500"/>
          </a:xfrm>
          <a:custGeom>
            <a:avLst/>
            <a:gdLst/>
            <a:ahLst/>
            <a:cxnLst/>
            <a:rect l="l" t="t" r="r" b="b"/>
            <a:pathLst>
              <a:path w="1431107" h="1384000">
                <a:moveTo>
                  <a:pt x="0" y="0"/>
                </a:moveTo>
                <a:lnTo>
                  <a:pt x="1431108" y="0"/>
                </a:lnTo>
                <a:lnTo>
                  <a:pt x="1431108" y="1384000"/>
                </a:lnTo>
                <a:lnTo>
                  <a:pt x="0" y="13840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sz="1688"/>
          </a:p>
        </p:txBody>
      </p:sp>
      <p:sp>
        <p:nvSpPr>
          <p:cNvPr id="13" name="Freeform 13"/>
          <p:cNvSpPr/>
          <p:nvPr/>
        </p:nvSpPr>
        <p:spPr>
          <a:xfrm rot="1936032">
            <a:off x="10828708" y="1920888"/>
            <a:ext cx="1184304" cy="1099815"/>
          </a:xfrm>
          <a:custGeom>
            <a:avLst/>
            <a:gdLst/>
            <a:ahLst/>
            <a:cxnLst/>
            <a:rect l="l" t="t" r="r" b="b"/>
            <a:pathLst>
              <a:path w="1443024" h="1395525">
                <a:moveTo>
                  <a:pt x="0" y="0"/>
                </a:moveTo>
                <a:lnTo>
                  <a:pt x="1443024" y="0"/>
                </a:lnTo>
                <a:lnTo>
                  <a:pt x="1443024" y="1395525"/>
                </a:lnTo>
                <a:lnTo>
                  <a:pt x="0" y="139552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688"/>
          </a:p>
        </p:txBody>
      </p:sp>
      <p:sp>
        <p:nvSpPr>
          <p:cNvPr id="14" name="Freeform 14"/>
          <p:cNvSpPr/>
          <p:nvPr/>
        </p:nvSpPr>
        <p:spPr>
          <a:xfrm rot="837319">
            <a:off x="2762951" y="373710"/>
            <a:ext cx="1352835" cy="1308305"/>
          </a:xfrm>
          <a:custGeom>
            <a:avLst/>
            <a:gdLst/>
            <a:ahLst/>
            <a:cxnLst/>
            <a:rect l="l" t="t" r="r" b="b"/>
            <a:pathLst>
              <a:path w="1443024" h="1395525">
                <a:moveTo>
                  <a:pt x="0" y="0"/>
                </a:moveTo>
                <a:lnTo>
                  <a:pt x="1443024" y="0"/>
                </a:lnTo>
                <a:lnTo>
                  <a:pt x="1443024" y="1395525"/>
                </a:lnTo>
                <a:lnTo>
                  <a:pt x="0" y="139552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688"/>
          </a:p>
        </p:txBody>
      </p:sp>
      <p:sp>
        <p:nvSpPr>
          <p:cNvPr id="15" name="Freeform 15"/>
          <p:cNvSpPr/>
          <p:nvPr/>
        </p:nvSpPr>
        <p:spPr>
          <a:xfrm>
            <a:off x="10391299" y="4262695"/>
            <a:ext cx="1304123" cy="1261195"/>
          </a:xfrm>
          <a:custGeom>
            <a:avLst/>
            <a:gdLst/>
            <a:ahLst/>
            <a:cxnLst/>
            <a:rect l="l" t="t" r="r" b="b"/>
            <a:pathLst>
              <a:path w="1391064" h="1345275">
                <a:moveTo>
                  <a:pt x="0" y="0"/>
                </a:moveTo>
                <a:lnTo>
                  <a:pt x="1391064" y="0"/>
                </a:lnTo>
                <a:lnTo>
                  <a:pt x="1391064" y="1345274"/>
                </a:lnTo>
                <a:lnTo>
                  <a:pt x="0" y="134527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sz="1688"/>
          </a:p>
        </p:txBody>
      </p:sp>
      <p:sp>
        <p:nvSpPr>
          <p:cNvPr id="16" name="Freeform 16"/>
          <p:cNvSpPr/>
          <p:nvPr/>
        </p:nvSpPr>
        <p:spPr>
          <a:xfrm rot="20657929">
            <a:off x="2706130" y="2179778"/>
            <a:ext cx="1167856" cy="1129415"/>
          </a:xfrm>
          <a:custGeom>
            <a:avLst/>
            <a:gdLst/>
            <a:ahLst/>
            <a:cxnLst/>
            <a:rect l="l" t="t" r="r" b="b"/>
            <a:pathLst>
              <a:path w="1245713" h="1204709">
                <a:moveTo>
                  <a:pt x="0" y="0"/>
                </a:moveTo>
                <a:lnTo>
                  <a:pt x="1245713" y="0"/>
                </a:lnTo>
                <a:lnTo>
                  <a:pt x="1245713" y="1204709"/>
                </a:lnTo>
                <a:lnTo>
                  <a:pt x="0" y="120470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sz="1688"/>
          </a:p>
        </p:txBody>
      </p:sp>
      <p:sp>
        <p:nvSpPr>
          <p:cNvPr id="17" name="Freeform 17"/>
          <p:cNvSpPr/>
          <p:nvPr/>
        </p:nvSpPr>
        <p:spPr>
          <a:xfrm>
            <a:off x="7606612" y="113269"/>
            <a:ext cx="1383188" cy="1337658"/>
          </a:xfrm>
          <a:custGeom>
            <a:avLst/>
            <a:gdLst/>
            <a:ahLst/>
            <a:cxnLst/>
            <a:rect l="l" t="t" r="r" b="b"/>
            <a:pathLst>
              <a:path w="1475400" h="1426835">
                <a:moveTo>
                  <a:pt x="0" y="0"/>
                </a:moveTo>
                <a:lnTo>
                  <a:pt x="1475400" y="0"/>
                </a:lnTo>
                <a:lnTo>
                  <a:pt x="1475400" y="1426835"/>
                </a:lnTo>
                <a:lnTo>
                  <a:pt x="0" y="142683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sz="1688"/>
          </a:p>
        </p:txBody>
      </p:sp>
      <p:sp>
        <p:nvSpPr>
          <p:cNvPr id="18" name="Freeform 18"/>
          <p:cNvSpPr/>
          <p:nvPr/>
        </p:nvSpPr>
        <p:spPr>
          <a:xfrm rot="-1875312">
            <a:off x="6701093" y="4241476"/>
            <a:ext cx="996276" cy="963481"/>
          </a:xfrm>
          <a:custGeom>
            <a:avLst/>
            <a:gdLst/>
            <a:ahLst/>
            <a:cxnLst/>
            <a:rect l="l" t="t" r="r" b="b"/>
            <a:pathLst>
              <a:path w="1062694" h="1027713">
                <a:moveTo>
                  <a:pt x="0" y="0"/>
                </a:moveTo>
                <a:lnTo>
                  <a:pt x="1062693" y="0"/>
                </a:lnTo>
                <a:lnTo>
                  <a:pt x="1062693" y="1027714"/>
                </a:lnTo>
                <a:lnTo>
                  <a:pt x="0" y="102771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sz="1688"/>
          </a:p>
        </p:txBody>
      </p:sp>
      <p:sp>
        <p:nvSpPr>
          <p:cNvPr id="19" name="Freeform 19"/>
          <p:cNvSpPr/>
          <p:nvPr/>
        </p:nvSpPr>
        <p:spPr>
          <a:xfrm rot="852599">
            <a:off x="8862064" y="4172252"/>
            <a:ext cx="1105390" cy="1069005"/>
          </a:xfrm>
          <a:custGeom>
            <a:avLst/>
            <a:gdLst/>
            <a:ahLst/>
            <a:cxnLst/>
            <a:rect l="l" t="t" r="r" b="b"/>
            <a:pathLst>
              <a:path w="1179083" h="1140272">
                <a:moveTo>
                  <a:pt x="0" y="0"/>
                </a:moveTo>
                <a:lnTo>
                  <a:pt x="1179083" y="0"/>
                </a:lnTo>
                <a:lnTo>
                  <a:pt x="1179083" y="1140272"/>
                </a:lnTo>
                <a:lnTo>
                  <a:pt x="0" y="11402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688"/>
          </a:p>
        </p:txBody>
      </p:sp>
      <p:sp>
        <p:nvSpPr>
          <p:cNvPr id="20" name="Freeform 20"/>
          <p:cNvSpPr/>
          <p:nvPr/>
        </p:nvSpPr>
        <p:spPr>
          <a:xfrm rot="1408974">
            <a:off x="4297243" y="266507"/>
            <a:ext cx="1355426" cy="1310811"/>
          </a:xfrm>
          <a:custGeom>
            <a:avLst/>
            <a:gdLst/>
            <a:ahLst/>
            <a:cxnLst/>
            <a:rect l="l" t="t" r="r" b="b"/>
            <a:pathLst>
              <a:path w="1445788" h="1398198">
                <a:moveTo>
                  <a:pt x="0" y="0"/>
                </a:moveTo>
                <a:lnTo>
                  <a:pt x="1445788" y="0"/>
                </a:lnTo>
                <a:lnTo>
                  <a:pt x="1445788" y="1398198"/>
                </a:lnTo>
                <a:lnTo>
                  <a:pt x="0" y="13981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688"/>
          </a:p>
        </p:txBody>
      </p:sp>
      <p:sp>
        <p:nvSpPr>
          <p:cNvPr id="21" name="Freeform 21"/>
          <p:cNvSpPr/>
          <p:nvPr/>
        </p:nvSpPr>
        <p:spPr>
          <a:xfrm rot="1611379">
            <a:off x="11113663" y="5625960"/>
            <a:ext cx="1352835" cy="1308305"/>
          </a:xfrm>
          <a:custGeom>
            <a:avLst/>
            <a:gdLst/>
            <a:ahLst/>
            <a:cxnLst/>
            <a:rect l="l" t="t" r="r" b="b"/>
            <a:pathLst>
              <a:path w="1443024" h="1395525">
                <a:moveTo>
                  <a:pt x="0" y="0"/>
                </a:moveTo>
                <a:lnTo>
                  <a:pt x="1443024" y="0"/>
                </a:lnTo>
                <a:lnTo>
                  <a:pt x="1443024" y="1395524"/>
                </a:lnTo>
                <a:lnTo>
                  <a:pt x="0" y="13955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688"/>
          </a:p>
        </p:txBody>
      </p:sp>
      <p:sp>
        <p:nvSpPr>
          <p:cNvPr id="22" name="Freeform 22"/>
          <p:cNvSpPr/>
          <p:nvPr/>
        </p:nvSpPr>
        <p:spPr>
          <a:xfrm rot="1724066">
            <a:off x="-52375" y="217917"/>
            <a:ext cx="1352835" cy="1308305"/>
          </a:xfrm>
          <a:custGeom>
            <a:avLst/>
            <a:gdLst/>
            <a:ahLst/>
            <a:cxnLst/>
            <a:rect l="l" t="t" r="r" b="b"/>
            <a:pathLst>
              <a:path w="1443024" h="1395525">
                <a:moveTo>
                  <a:pt x="0" y="0"/>
                </a:moveTo>
                <a:lnTo>
                  <a:pt x="1443024" y="0"/>
                </a:lnTo>
                <a:lnTo>
                  <a:pt x="1443024" y="1395525"/>
                </a:lnTo>
                <a:lnTo>
                  <a:pt x="0" y="13955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688" dirty="0"/>
          </a:p>
        </p:txBody>
      </p:sp>
      <p:sp>
        <p:nvSpPr>
          <p:cNvPr id="23" name="TextBox 23"/>
          <p:cNvSpPr txBox="1"/>
          <p:nvPr/>
        </p:nvSpPr>
        <p:spPr>
          <a:xfrm>
            <a:off x="3695633" y="1957514"/>
            <a:ext cx="7152488" cy="1851020"/>
          </a:xfrm>
          <a:prstGeom prst="rect">
            <a:avLst/>
          </a:prstGeom>
        </p:spPr>
        <p:txBody>
          <a:bodyPr wrap="square" lIns="0" tIns="0" rIns="0" bIns="0" rtlCol="0" anchor="t">
            <a:spAutoFit/>
          </a:bodyPr>
          <a:lstStyle/>
          <a:p>
            <a:pPr algn="ctr">
              <a:lnSpc>
                <a:spcPts val="3675"/>
              </a:lnSpc>
            </a:pPr>
            <a:r>
              <a:rPr lang="en-US" sz="2625" dirty="0">
                <a:solidFill>
                  <a:srgbClr val="000000"/>
                </a:solidFill>
                <a:latin typeface="Lato"/>
              </a:rPr>
              <a:t>Even if an older adult had </a:t>
            </a:r>
            <a:r>
              <a:rPr lang="en-US" sz="2625" b="1" dirty="0">
                <a:solidFill>
                  <a:srgbClr val="000000"/>
                </a:solidFill>
                <a:latin typeface="Lato"/>
              </a:rPr>
              <a:t>pneumococcal vaccine </a:t>
            </a:r>
            <a:r>
              <a:rPr lang="en-US" sz="2625" dirty="0">
                <a:solidFill>
                  <a:srgbClr val="000000"/>
                </a:solidFill>
                <a:latin typeface="Lato"/>
              </a:rPr>
              <a:t>in the past, it may be that their healthcare provider recommends one of the </a:t>
            </a:r>
          </a:p>
          <a:p>
            <a:pPr algn="ctr">
              <a:lnSpc>
                <a:spcPts val="3675"/>
              </a:lnSpc>
            </a:pPr>
            <a:r>
              <a:rPr lang="en-US" sz="2625" dirty="0">
                <a:solidFill>
                  <a:srgbClr val="000000"/>
                </a:solidFill>
                <a:latin typeface="Lato"/>
              </a:rPr>
              <a:t>updated, expanded vaccines for them.</a:t>
            </a:r>
          </a:p>
        </p:txBody>
      </p:sp>
      <p:sp>
        <p:nvSpPr>
          <p:cNvPr id="24" name="Freeform 22">
            <a:extLst>
              <a:ext uri="{FF2B5EF4-FFF2-40B4-BE49-F238E27FC236}">
                <a16:creationId xmlns:a16="http://schemas.microsoft.com/office/drawing/2014/main" id="{A2DC14D4-E2B9-0BD2-3791-4491D397EBED}"/>
              </a:ext>
            </a:extLst>
          </p:cNvPr>
          <p:cNvSpPr/>
          <p:nvPr/>
        </p:nvSpPr>
        <p:spPr>
          <a:xfrm rot="3082047">
            <a:off x="9983934" y="2773128"/>
            <a:ext cx="1352835" cy="1308305"/>
          </a:xfrm>
          <a:custGeom>
            <a:avLst/>
            <a:gdLst/>
            <a:ahLst/>
            <a:cxnLst/>
            <a:rect l="l" t="t" r="r" b="b"/>
            <a:pathLst>
              <a:path w="1443024" h="1395525">
                <a:moveTo>
                  <a:pt x="0" y="0"/>
                </a:moveTo>
                <a:lnTo>
                  <a:pt x="1443024" y="0"/>
                </a:lnTo>
                <a:lnTo>
                  <a:pt x="1443024" y="1395525"/>
                </a:lnTo>
                <a:lnTo>
                  <a:pt x="0" y="13955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688"/>
          </a:p>
        </p:txBody>
      </p:sp>
      <p:sp>
        <p:nvSpPr>
          <p:cNvPr id="25" name="Freeform 15">
            <a:extLst>
              <a:ext uri="{FF2B5EF4-FFF2-40B4-BE49-F238E27FC236}">
                <a16:creationId xmlns:a16="http://schemas.microsoft.com/office/drawing/2014/main" id="{7C863EF8-94A2-5805-790F-814FD994E1CC}"/>
              </a:ext>
            </a:extLst>
          </p:cNvPr>
          <p:cNvSpPr/>
          <p:nvPr/>
        </p:nvSpPr>
        <p:spPr>
          <a:xfrm>
            <a:off x="164049" y="5706021"/>
            <a:ext cx="1258427" cy="1148184"/>
          </a:xfrm>
          <a:custGeom>
            <a:avLst/>
            <a:gdLst/>
            <a:ahLst/>
            <a:cxnLst/>
            <a:rect l="l" t="t" r="r" b="b"/>
            <a:pathLst>
              <a:path w="1391064" h="1345275">
                <a:moveTo>
                  <a:pt x="0" y="0"/>
                </a:moveTo>
                <a:lnTo>
                  <a:pt x="1391064" y="0"/>
                </a:lnTo>
                <a:lnTo>
                  <a:pt x="1391064" y="1345274"/>
                </a:lnTo>
                <a:lnTo>
                  <a:pt x="0" y="134527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sz="1688"/>
          </a:p>
        </p:txBody>
      </p:sp>
      <p:sp>
        <p:nvSpPr>
          <p:cNvPr id="26" name="Freeform 13">
            <a:extLst>
              <a:ext uri="{FF2B5EF4-FFF2-40B4-BE49-F238E27FC236}">
                <a16:creationId xmlns:a16="http://schemas.microsoft.com/office/drawing/2014/main" id="{6AA8C50C-9BE7-46DB-4291-A9D1ADABEF8D}"/>
              </a:ext>
            </a:extLst>
          </p:cNvPr>
          <p:cNvSpPr/>
          <p:nvPr/>
        </p:nvSpPr>
        <p:spPr>
          <a:xfrm>
            <a:off x="9743344" y="5545899"/>
            <a:ext cx="1352835" cy="1308305"/>
          </a:xfrm>
          <a:custGeom>
            <a:avLst/>
            <a:gdLst/>
            <a:ahLst/>
            <a:cxnLst/>
            <a:rect l="l" t="t" r="r" b="b"/>
            <a:pathLst>
              <a:path w="1443024" h="1395525">
                <a:moveTo>
                  <a:pt x="0" y="0"/>
                </a:moveTo>
                <a:lnTo>
                  <a:pt x="1443024" y="0"/>
                </a:lnTo>
                <a:lnTo>
                  <a:pt x="1443024" y="1395525"/>
                </a:lnTo>
                <a:lnTo>
                  <a:pt x="0" y="139552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688"/>
          </a:p>
        </p:txBody>
      </p:sp>
      <p:sp>
        <p:nvSpPr>
          <p:cNvPr id="27" name="Freeform 7">
            <a:extLst>
              <a:ext uri="{FF2B5EF4-FFF2-40B4-BE49-F238E27FC236}">
                <a16:creationId xmlns:a16="http://schemas.microsoft.com/office/drawing/2014/main" id="{C6A5D3F9-4C1A-A6B8-CB31-80F84595325D}"/>
              </a:ext>
            </a:extLst>
          </p:cNvPr>
          <p:cNvSpPr/>
          <p:nvPr/>
        </p:nvSpPr>
        <p:spPr>
          <a:xfrm>
            <a:off x="-23187" y="2971371"/>
            <a:ext cx="1445663" cy="1117640"/>
          </a:xfrm>
          <a:custGeom>
            <a:avLst/>
            <a:gdLst/>
            <a:ahLst/>
            <a:cxnLst/>
            <a:rect l="l" t="t" r="r" b="b"/>
            <a:pathLst>
              <a:path w="1952110" h="1887853">
                <a:moveTo>
                  <a:pt x="0" y="0"/>
                </a:moveTo>
                <a:lnTo>
                  <a:pt x="1952110" y="0"/>
                </a:lnTo>
                <a:lnTo>
                  <a:pt x="1952110" y="1887853"/>
                </a:lnTo>
                <a:lnTo>
                  <a:pt x="0" y="188785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sz="1688"/>
          </a:p>
        </p:txBody>
      </p:sp>
      <p:sp>
        <p:nvSpPr>
          <p:cNvPr id="28" name="Freeform 5">
            <a:extLst>
              <a:ext uri="{FF2B5EF4-FFF2-40B4-BE49-F238E27FC236}">
                <a16:creationId xmlns:a16="http://schemas.microsoft.com/office/drawing/2014/main" id="{B84505AB-0C38-41FD-3825-DA94DF2CE16F}"/>
              </a:ext>
            </a:extLst>
          </p:cNvPr>
          <p:cNvSpPr/>
          <p:nvPr/>
        </p:nvSpPr>
        <p:spPr>
          <a:xfrm>
            <a:off x="11096179" y="3343468"/>
            <a:ext cx="868961" cy="840358"/>
          </a:xfrm>
          <a:custGeom>
            <a:avLst/>
            <a:gdLst/>
            <a:ahLst/>
            <a:cxnLst/>
            <a:rect l="l" t="t" r="r" b="b"/>
            <a:pathLst>
              <a:path w="926892" h="896382">
                <a:moveTo>
                  <a:pt x="0" y="0"/>
                </a:moveTo>
                <a:lnTo>
                  <a:pt x="926892" y="0"/>
                </a:lnTo>
                <a:lnTo>
                  <a:pt x="926892" y="896382"/>
                </a:lnTo>
                <a:lnTo>
                  <a:pt x="0" y="8963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1688"/>
          </a:p>
        </p:txBody>
      </p:sp>
      <p:sp>
        <p:nvSpPr>
          <p:cNvPr id="29" name="Freeform 6">
            <a:extLst>
              <a:ext uri="{FF2B5EF4-FFF2-40B4-BE49-F238E27FC236}">
                <a16:creationId xmlns:a16="http://schemas.microsoft.com/office/drawing/2014/main" id="{12FA08C3-AD24-AB4E-FC61-E235ACAF6721}"/>
              </a:ext>
            </a:extLst>
          </p:cNvPr>
          <p:cNvSpPr/>
          <p:nvPr/>
        </p:nvSpPr>
        <p:spPr>
          <a:xfrm>
            <a:off x="10797093" y="-237921"/>
            <a:ext cx="1830103" cy="1769862"/>
          </a:xfrm>
          <a:custGeom>
            <a:avLst/>
            <a:gdLst/>
            <a:ahLst/>
            <a:cxnLst/>
            <a:rect l="l" t="t" r="r" b="b"/>
            <a:pathLst>
              <a:path w="1952110" h="1887853">
                <a:moveTo>
                  <a:pt x="0" y="0"/>
                </a:moveTo>
                <a:lnTo>
                  <a:pt x="1952110" y="0"/>
                </a:lnTo>
                <a:lnTo>
                  <a:pt x="1952110" y="1887853"/>
                </a:lnTo>
                <a:lnTo>
                  <a:pt x="0" y="18878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sz="1688"/>
          </a:p>
        </p:txBody>
      </p:sp>
      <p:sp>
        <p:nvSpPr>
          <p:cNvPr id="30" name="Freeform 21">
            <a:extLst>
              <a:ext uri="{FF2B5EF4-FFF2-40B4-BE49-F238E27FC236}">
                <a16:creationId xmlns:a16="http://schemas.microsoft.com/office/drawing/2014/main" id="{6A870792-CA99-4073-C4DC-05E9C977183C}"/>
              </a:ext>
            </a:extLst>
          </p:cNvPr>
          <p:cNvSpPr/>
          <p:nvPr/>
        </p:nvSpPr>
        <p:spPr>
          <a:xfrm>
            <a:off x="6124320" y="347245"/>
            <a:ext cx="1352835" cy="1308305"/>
          </a:xfrm>
          <a:custGeom>
            <a:avLst/>
            <a:gdLst/>
            <a:ahLst/>
            <a:cxnLst/>
            <a:rect l="l" t="t" r="r" b="b"/>
            <a:pathLst>
              <a:path w="1443024" h="1395525">
                <a:moveTo>
                  <a:pt x="0" y="0"/>
                </a:moveTo>
                <a:lnTo>
                  <a:pt x="1443024" y="0"/>
                </a:lnTo>
                <a:lnTo>
                  <a:pt x="1443024" y="1395524"/>
                </a:lnTo>
                <a:lnTo>
                  <a:pt x="0" y="13955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688"/>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EC184-5D65-E6CA-5695-CAE71B0B9306}"/>
              </a:ext>
            </a:extLst>
          </p:cNvPr>
          <p:cNvSpPr>
            <a:spLocks noGrp="1"/>
          </p:cNvSpPr>
          <p:nvPr>
            <p:ph type="title"/>
          </p:nvPr>
        </p:nvSpPr>
        <p:spPr/>
        <p:txBody>
          <a:bodyPr/>
          <a:lstStyle/>
          <a:p>
            <a:r>
              <a:rPr lang="en-US" dirty="0"/>
              <a:t>Tdap</a:t>
            </a:r>
          </a:p>
        </p:txBody>
      </p:sp>
      <p:sp>
        <p:nvSpPr>
          <p:cNvPr id="3" name="Content Placeholder 2">
            <a:extLst>
              <a:ext uri="{FF2B5EF4-FFF2-40B4-BE49-F238E27FC236}">
                <a16:creationId xmlns:a16="http://schemas.microsoft.com/office/drawing/2014/main" id="{33EA792B-DFEC-0C15-2F3F-5538BE16A72B}"/>
              </a:ext>
            </a:extLst>
          </p:cNvPr>
          <p:cNvSpPr>
            <a:spLocks noGrp="1"/>
          </p:cNvSpPr>
          <p:nvPr>
            <p:ph idx="1"/>
          </p:nvPr>
        </p:nvSpPr>
        <p:spPr/>
        <p:txBody>
          <a:bodyPr>
            <a:normAutofit/>
          </a:bodyPr>
          <a:lstStyle/>
          <a:p>
            <a:pPr marL="342900" marR="0" lvl="0" indent="-342900">
              <a:lnSpc>
                <a:spcPct val="100000"/>
              </a:lnSpc>
              <a:spcBef>
                <a:spcPts val="0"/>
              </a:spcBef>
              <a:spcAft>
                <a:spcPts val="1200"/>
              </a:spcAft>
              <a:buFont typeface="Courier New" panose="02070309020205020404" pitchFamily="49" charset="0"/>
              <a:buChar char="o"/>
            </a:pPr>
            <a:r>
              <a:rPr lang="en-US" dirty="0">
                <a:effectLst/>
                <a:ea typeface="Calibri" panose="020F0502020204030204" pitchFamily="34" charset="0"/>
                <a:cs typeface="Calibri" panose="020F0502020204030204" pitchFamily="34" charset="0"/>
              </a:rPr>
              <a:t>Full name: tetanus, diphtheria, and pertussis vaccine</a:t>
            </a:r>
            <a:endParaRPr lang="en-US" dirty="0">
              <a:effectLst/>
              <a:ea typeface="Calibri" panose="020F0502020204030204" pitchFamily="34" charset="0"/>
              <a:cs typeface="Times New Roman" panose="02020603050405020304" pitchFamily="18" charset="0"/>
            </a:endParaRPr>
          </a:p>
          <a:p>
            <a:pPr marL="342900" marR="0" lvl="0" indent="-342900">
              <a:lnSpc>
                <a:spcPct val="100000"/>
              </a:lnSpc>
              <a:spcBef>
                <a:spcPts val="0"/>
              </a:spcBef>
              <a:spcAft>
                <a:spcPts val="1200"/>
              </a:spcAft>
              <a:buFont typeface="Courier New" panose="02070309020205020404" pitchFamily="49" charset="0"/>
              <a:buChar char="o"/>
            </a:pPr>
            <a:r>
              <a:rPr lang="en-US" b="1" dirty="0">
                <a:effectLst/>
                <a:ea typeface="Calibri" panose="020F0502020204030204" pitchFamily="34" charset="0"/>
                <a:cs typeface="Calibri" panose="020F0502020204030204" pitchFamily="34" charset="0"/>
              </a:rPr>
              <a:t>Tetanus</a:t>
            </a:r>
            <a:r>
              <a:rPr lang="en-US" dirty="0">
                <a:effectLst/>
                <a:ea typeface="Calibri" panose="020F0502020204030204" pitchFamily="34" charset="0"/>
                <a:cs typeface="Calibri" panose="020F0502020204030204" pitchFamily="34" charset="0"/>
              </a:rPr>
              <a:t>=lock jaw; </a:t>
            </a:r>
            <a:r>
              <a:rPr lang="en-US" b="1" dirty="0">
                <a:effectLst/>
                <a:ea typeface="Calibri" panose="020F0502020204030204" pitchFamily="34" charset="0"/>
                <a:cs typeface="Calibri" panose="020F0502020204030204" pitchFamily="34" charset="0"/>
              </a:rPr>
              <a:t>diphtheria</a:t>
            </a:r>
            <a:r>
              <a:rPr lang="en-US" dirty="0">
                <a:effectLst/>
                <a:ea typeface="Calibri" panose="020F0502020204030204" pitchFamily="34" charset="0"/>
                <a:cs typeface="Calibri" panose="020F0502020204030204" pitchFamily="34" charset="0"/>
              </a:rPr>
              <a:t>=blocks airway; </a:t>
            </a:r>
            <a:r>
              <a:rPr lang="en-US" b="1" dirty="0">
                <a:effectLst/>
                <a:ea typeface="Calibri" panose="020F0502020204030204" pitchFamily="34" charset="0"/>
                <a:cs typeface="Calibri" panose="020F0502020204030204" pitchFamily="34" charset="0"/>
              </a:rPr>
              <a:t>pertussis</a:t>
            </a:r>
            <a:r>
              <a:rPr lang="en-US" dirty="0">
                <a:effectLst/>
                <a:ea typeface="Calibri" panose="020F0502020204030204" pitchFamily="34" charset="0"/>
                <a:cs typeface="Calibri" panose="020F0502020204030204" pitchFamily="34" charset="0"/>
              </a:rPr>
              <a:t>=whooping cough </a:t>
            </a:r>
          </a:p>
          <a:p>
            <a:pPr marL="342900" marR="0" lvl="0" indent="-342900">
              <a:lnSpc>
                <a:spcPct val="100000"/>
              </a:lnSpc>
              <a:spcBef>
                <a:spcPts val="0"/>
              </a:spcBef>
              <a:spcAft>
                <a:spcPts val="1200"/>
              </a:spcAft>
              <a:buFont typeface="Courier New" panose="02070309020205020404" pitchFamily="49" charset="0"/>
              <a:buChar char="o"/>
            </a:pPr>
            <a:r>
              <a:rPr lang="en-US" dirty="0">
                <a:effectLst/>
                <a:ea typeface="Calibri" panose="020F0502020204030204" pitchFamily="34" charset="0"/>
                <a:cs typeface="Calibri" panose="020F0502020204030204" pitchFamily="34" charset="0"/>
              </a:rPr>
              <a:t>Routine: one dose of Tdap every 10 years</a:t>
            </a:r>
          </a:p>
          <a:p>
            <a:pPr marL="342900" marR="0" lvl="0" indent="-342900">
              <a:lnSpc>
                <a:spcPct val="100000"/>
              </a:lnSpc>
              <a:spcBef>
                <a:spcPts val="0"/>
              </a:spcBef>
              <a:spcAft>
                <a:spcPts val="1200"/>
              </a:spcAft>
              <a:buFont typeface="Courier New" panose="02070309020205020404" pitchFamily="49" charset="0"/>
              <a:buChar char="o"/>
            </a:pPr>
            <a:r>
              <a:rPr lang="en-US" dirty="0">
                <a:ea typeface="Times New Roman" panose="02020603050405020304" pitchFamily="18" charset="0"/>
              </a:rPr>
              <a:t>Residents</a:t>
            </a:r>
            <a:r>
              <a:rPr lang="en-US" dirty="0">
                <a:effectLst/>
                <a:ea typeface="Times New Roman" panose="02020603050405020304" pitchFamily="18" charset="0"/>
              </a:rPr>
              <a:t> are at increased risk of </a:t>
            </a:r>
            <a:br>
              <a:rPr lang="en-US" dirty="0">
                <a:effectLst/>
                <a:ea typeface="Times New Roman" panose="02020603050405020304" pitchFamily="18" charset="0"/>
              </a:rPr>
            </a:br>
            <a:r>
              <a:rPr lang="en-US" dirty="0">
                <a:effectLst/>
                <a:ea typeface="Times New Roman" panose="02020603050405020304" pitchFamily="18" charset="0"/>
              </a:rPr>
              <a:t>pertussis transmission if there is an outbreak</a:t>
            </a:r>
            <a:r>
              <a:rPr lang="en-US" dirty="0">
                <a:effectLst/>
              </a:rPr>
              <a:t> </a:t>
            </a:r>
            <a:endParaRPr lang="en-US" dirty="0">
              <a:effectLst/>
              <a:ea typeface="Calibri" panose="020F0502020204030204" pitchFamily="34" charset="0"/>
              <a:cs typeface="Times New Roman" panose="02020603050405020304" pitchFamily="18" charset="0"/>
            </a:endParaRPr>
          </a:p>
        </p:txBody>
      </p:sp>
      <p:sp>
        <p:nvSpPr>
          <p:cNvPr id="4" name="Freeform 2">
            <a:extLst>
              <a:ext uri="{FF2B5EF4-FFF2-40B4-BE49-F238E27FC236}">
                <a16:creationId xmlns:a16="http://schemas.microsoft.com/office/drawing/2014/main" id="{EFD46485-3712-A77B-3483-820A77CBD10F}"/>
              </a:ext>
            </a:extLst>
          </p:cNvPr>
          <p:cNvSpPr/>
          <p:nvPr/>
        </p:nvSpPr>
        <p:spPr>
          <a:xfrm>
            <a:off x="7935763" y="3568700"/>
            <a:ext cx="2743200" cy="2743200"/>
          </a:xfrm>
          <a:custGeom>
            <a:avLst/>
            <a:gdLst/>
            <a:ahLst/>
            <a:cxnLst/>
            <a:rect l="l" t="t" r="r" b="b"/>
            <a:pathLst>
              <a:path w="2926080" h="2926080">
                <a:moveTo>
                  <a:pt x="0" y="0"/>
                </a:moveTo>
                <a:lnTo>
                  <a:pt x="2926080" y="0"/>
                </a:lnTo>
                <a:lnTo>
                  <a:pt x="2926080" y="2926080"/>
                </a:lnTo>
                <a:lnTo>
                  <a:pt x="0" y="2926080"/>
                </a:lnTo>
                <a:lnTo>
                  <a:pt x="0" y="0"/>
                </a:lnTo>
                <a:close/>
              </a:path>
            </a:pathLst>
          </a:custGeom>
          <a: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US" sz="1688" dirty="0"/>
          </a:p>
        </p:txBody>
      </p:sp>
    </p:spTree>
    <p:extLst>
      <p:ext uri="{BB962C8B-B14F-4D97-AF65-F5344CB8AC3E}">
        <p14:creationId xmlns:p14="http://schemas.microsoft.com/office/powerpoint/2010/main" val="36458641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0C254-BF89-21DD-996B-A20FF5D50BEE}"/>
              </a:ext>
            </a:extLst>
          </p:cNvPr>
          <p:cNvSpPr>
            <a:spLocks noGrp="1"/>
          </p:cNvSpPr>
          <p:nvPr>
            <p:ph type="title"/>
          </p:nvPr>
        </p:nvSpPr>
        <p:spPr/>
        <p:txBody>
          <a:bodyPr/>
          <a:lstStyle/>
          <a:p>
            <a:r>
              <a:rPr lang="en-US" dirty="0"/>
              <a:t>Shingles (Zoster)</a:t>
            </a:r>
          </a:p>
        </p:txBody>
      </p:sp>
      <p:sp>
        <p:nvSpPr>
          <p:cNvPr id="3" name="Content Placeholder 2">
            <a:extLst>
              <a:ext uri="{FF2B5EF4-FFF2-40B4-BE49-F238E27FC236}">
                <a16:creationId xmlns:a16="http://schemas.microsoft.com/office/drawing/2014/main" id="{B72C0DFE-595D-D283-0C4C-8DE6221EE8E3}"/>
              </a:ext>
            </a:extLst>
          </p:cNvPr>
          <p:cNvSpPr>
            <a:spLocks noGrp="1"/>
          </p:cNvSpPr>
          <p:nvPr>
            <p:ph idx="1"/>
          </p:nvPr>
        </p:nvSpPr>
        <p:spPr>
          <a:xfrm>
            <a:off x="4736893" y="1690688"/>
            <a:ext cx="7097755" cy="5000749"/>
          </a:xfrm>
        </p:spPr>
        <p:txBody>
          <a:bodyPr>
            <a:normAutofit lnSpcReduction="10000"/>
          </a:bodyPr>
          <a:lstStyle/>
          <a:p>
            <a:pPr marL="342900" marR="0" lvl="0" indent="-342900">
              <a:lnSpc>
                <a:spcPct val="110000"/>
              </a:lnSpc>
              <a:spcBef>
                <a:spcPts val="0"/>
              </a:spcBef>
              <a:spcAft>
                <a:spcPts val="0"/>
              </a:spcAft>
              <a:buFont typeface="Symbol" pitchFamily="2" charset="2"/>
              <a:buChar char=""/>
            </a:pPr>
            <a:r>
              <a:rPr lang="en-US"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How do we get shingles? After </a:t>
            </a:r>
            <a:r>
              <a:rPr lang="en-US" b="1" dirty="0">
                <a:solidFill>
                  <a:srgbClr val="2267A3"/>
                </a:solidFill>
                <a:effectLst/>
                <a:latin typeface="Calibri" panose="020F0502020204030204" pitchFamily="34" charset="0"/>
                <a:ea typeface="Calibri" panose="020F0502020204030204" pitchFamily="34" charset="0"/>
                <a:cs typeface="Calibri" panose="020F0502020204030204" pitchFamily="34" charset="0"/>
              </a:rPr>
              <a:t>chickenpox</a:t>
            </a:r>
            <a:r>
              <a:rPr lang="en-US"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the virus lives on in the body</a:t>
            </a:r>
            <a:br>
              <a:rPr lang="en-US"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0000"/>
              </a:lnSpc>
              <a:spcBef>
                <a:spcPts val="0"/>
              </a:spcBef>
              <a:spcAft>
                <a:spcPts val="0"/>
              </a:spcAft>
              <a:buFont typeface="Symbol" pitchFamily="2" charset="2"/>
              <a:buChar char=""/>
            </a:pPr>
            <a:r>
              <a:rPr lang="en-US"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Severe effects of shingles disease</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0000"/>
              </a:lnSpc>
              <a:spcBef>
                <a:spcPts val="0"/>
              </a:spcBef>
              <a:spcAft>
                <a:spcPts val="0"/>
              </a:spcAft>
              <a:buFont typeface="Courier New" panose="02070309020205020404" pitchFamily="49" charset="0"/>
              <a:buChar char="o"/>
            </a:pPr>
            <a:r>
              <a:rPr lang="en-US" dirty="0">
                <a:effectLst/>
                <a:latin typeface="Calibri" panose="020F0502020204030204" pitchFamily="34" charset="0"/>
                <a:ea typeface="Calibri" panose="020F0502020204030204" pitchFamily="34" charset="0"/>
                <a:cs typeface="Calibri" panose="020F0502020204030204" pitchFamily="34" charset="0"/>
              </a:rPr>
              <a:t>“PHN” = </a:t>
            </a:r>
            <a:r>
              <a:rPr lang="en-US" dirty="0">
                <a:solidFill>
                  <a:srgbClr val="202124"/>
                </a:solidFill>
                <a:effectLst/>
                <a:ea typeface="Calibri" panose="020F0502020204030204" pitchFamily="34" charset="0"/>
                <a:cs typeface="Times New Roman" panose="02020603050405020304" pitchFamily="18" charset="0"/>
              </a:rPr>
              <a:t>burning pain in nerves &amp; skin for more than 30 days;</a:t>
            </a:r>
            <a:r>
              <a:rPr lang="en-US" dirty="0">
                <a:effectLst/>
              </a:rPr>
              <a:t> </a:t>
            </a:r>
            <a:r>
              <a:rPr lang="en-US" dirty="0">
                <a:effectLst/>
                <a:latin typeface="Calibri" panose="020F0502020204030204" pitchFamily="34" charset="0"/>
                <a:ea typeface="Calibri" panose="020F0502020204030204" pitchFamily="34" charset="0"/>
                <a:cs typeface="Calibri" panose="020F0502020204030204" pitchFamily="34" charset="0"/>
              </a:rPr>
              <a:t>most common complication of shingles; the pain can last long after the rash resolves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0000"/>
              </a:lnSpc>
              <a:spcBef>
                <a:spcPts val="0"/>
              </a:spcBef>
              <a:spcAft>
                <a:spcPts val="0"/>
              </a:spcAft>
              <a:buFont typeface="Courier New" panose="02070309020205020404" pitchFamily="49" charset="0"/>
              <a:buChar char="o"/>
            </a:pPr>
            <a:r>
              <a:rPr lang="en-US" dirty="0">
                <a:effectLst/>
                <a:latin typeface="Calibri" panose="020F0502020204030204" pitchFamily="34" charset="0"/>
                <a:ea typeface="Calibri" panose="020F0502020204030204" pitchFamily="34" charset="0"/>
                <a:cs typeface="Calibri" panose="020F0502020204030204" pitchFamily="34" charset="0"/>
              </a:rPr>
              <a:t>May damage the eye (vision loss)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0000"/>
              </a:lnSpc>
              <a:spcBef>
                <a:spcPts val="0"/>
              </a:spcBef>
              <a:spcAft>
                <a:spcPts val="0"/>
              </a:spcAft>
              <a:buFont typeface="Courier New" panose="02070309020205020404" pitchFamily="49" charset="0"/>
              <a:buChar char="o"/>
            </a:pPr>
            <a:r>
              <a:rPr lang="en-US" dirty="0">
                <a:effectLst/>
                <a:latin typeface="Calibri" panose="020F0502020204030204" pitchFamily="34" charset="0"/>
                <a:ea typeface="Calibri" panose="020F0502020204030204" pitchFamily="34" charset="0"/>
                <a:cs typeface="Calibri" panose="020F0502020204030204" pitchFamily="34" charset="0"/>
              </a:rPr>
              <a:t>Other effects (hearing loss, brain inflammation) are rare</a:t>
            </a:r>
          </a:p>
        </p:txBody>
      </p:sp>
      <p:sp>
        <p:nvSpPr>
          <p:cNvPr id="4" name="Freeform 2">
            <a:extLst>
              <a:ext uri="{FF2B5EF4-FFF2-40B4-BE49-F238E27FC236}">
                <a16:creationId xmlns:a16="http://schemas.microsoft.com/office/drawing/2014/main" id="{3F73C2D6-43DD-4517-03E5-35D35FE6D73A}"/>
              </a:ext>
            </a:extLst>
          </p:cNvPr>
          <p:cNvSpPr/>
          <p:nvPr/>
        </p:nvSpPr>
        <p:spPr>
          <a:xfrm>
            <a:off x="357352" y="1338700"/>
            <a:ext cx="4590393" cy="4838263"/>
          </a:xfrm>
          <a:custGeom>
            <a:avLst/>
            <a:gdLst/>
            <a:ahLst/>
            <a:cxnLst/>
            <a:rect l="l" t="t" r="r" b="b"/>
            <a:pathLst>
              <a:path w="4906174" h="5077541">
                <a:moveTo>
                  <a:pt x="0" y="0"/>
                </a:moveTo>
                <a:lnTo>
                  <a:pt x="4906174" y="0"/>
                </a:lnTo>
                <a:lnTo>
                  <a:pt x="4906174" y="5077541"/>
                </a:lnTo>
                <a:lnTo>
                  <a:pt x="0" y="5077541"/>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sz="1688" dirty="0"/>
          </a:p>
        </p:txBody>
      </p:sp>
    </p:spTree>
    <p:extLst>
      <p:ext uri="{BB962C8B-B14F-4D97-AF65-F5344CB8AC3E}">
        <p14:creationId xmlns:p14="http://schemas.microsoft.com/office/powerpoint/2010/main" val="32910703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60738A4-71A3-F40B-C078-98C33FF5EAD6}"/>
              </a:ext>
            </a:extLst>
          </p:cNvPr>
          <p:cNvSpPr>
            <a:spLocks noGrp="1"/>
          </p:cNvSpPr>
          <p:nvPr>
            <p:ph type="title"/>
          </p:nvPr>
        </p:nvSpPr>
        <p:spPr/>
        <p:txBody>
          <a:bodyPr/>
          <a:lstStyle/>
          <a:p>
            <a:r>
              <a:rPr lang="en-US" dirty="0"/>
              <a:t>The risk of shingles &amp; PHN increase with age</a:t>
            </a:r>
          </a:p>
        </p:txBody>
      </p:sp>
      <p:sp>
        <p:nvSpPr>
          <p:cNvPr id="4" name="Slide Number Placeholder 3">
            <a:extLst>
              <a:ext uri="{FF2B5EF4-FFF2-40B4-BE49-F238E27FC236}">
                <a16:creationId xmlns:a16="http://schemas.microsoft.com/office/drawing/2014/main" id="{1E44E9C9-22A1-4835-F7ED-E31A400DAA5E}"/>
              </a:ext>
            </a:extLst>
          </p:cNvPr>
          <p:cNvSpPr>
            <a:spLocks noGrp="1"/>
          </p:cNvSpPr>
          <p:nvPr>
            <p:ph type="sldNum" sz="quarter" idx="12"/>
          </p:nvPr>
        </p:nvSpPr>
        <p:spPr/>
        <p:txBody>
          <a:bodyPr/>
          <a:lstStyle/>
          <a:p>
            <a:fld id="{6229C22B-4774-6A4F-9027-E795ED4E5985}" type="slidenum">
              <a:rPr lang="en-US" smtClean="0"/>
              <a:t>38</a:t>
            </a:fld>
            <a:endParaRPr lang="en-US" dirty="0"/>
          </a:p>
        </p:txBody>
      </p:sp>
      <p:pic>
        <p:nvPicPr>
          <p:cNvPr id="3" name="Picture 2" descr="A graph of age and age&#10;&#10;Description automatically generated with medium confidence">
            <a:extLst>
              <a:ext uri="{FF2B5EF4-FFF2-40B4-BE49-F238E27FC236}">
                <a16:creationId xmlns:a16="http://schemas.microsoft.com/office/drawing/2014/main" id="{89353459-D43E-F3D7-F133-7C7219D304D9}"/>
              </a:ext>
            </a:extLst>
          </p:cNvPr>
          <p:cNvPicPr>
            <a:picLocks noChangeAspect="1"/>
          </p:cNvPicPr>
          <p:nvPr/>
        </p:nvPicPr>
        <p:blipFill>
          <a:blip r:embed="rId3"/>
          <a:stretch>
            <a:fillRect/>
          </a:stretch>
        </p:blipFill>
        <p:spPr>
          <a:xfrm>
            <a:off x="0" y="2020491"/>
            <a:ext cx="6515100" cy="4610100"/>
          </a:xfrm>
          <a:prstGeom prst="rect">
            <a:avLst/>
          </a:prstGeom>
        </p:spPr>
      </p:pic>
      <p:sp>
        <p:nvSpPr>
          <p:cNvPr id="6" name="Content Placeholder 5">
            <a:extLst>
              <a:ext uri="{FF2B5EF4-FFF2-40B4-BE49-F238E27FC236}">
                <a16:creationId xmlns:a16="http://schemas.microsoft.com/office/drawing/2014/main" id="{E9830DF4-5552-88C0-1F9F-5198380436B4}"/>
              </a:ext>
            </a:extLst>
          </p:cNvPr>
          <p:cNvSpPr>
            <a:spLocks noGrp="1"/>
          </p:cNvSpPr>
          <p:nvPr>
            <p:ph idx="1"/>
          </p:nvPr>
        </p:nvSpPr>
        <p:spPr>
          <a:xfrm>
            <a:off x="6427636" y="1507332"/>
            <a:ext cx="5499538" cy="5032375"/>
          </a:xfrm>
        </p:spPr>
        <p:txBody>
          <a:bodyPr>
            <a:normAutofit lnSpcReduction="10000"/>
          </a:bodyPr>
          <a:lstStyle/>
          <a:p>
            <a:r>
              <a:rPr lang="en-US" dirty="0"/>
              <a:t>Who should receive this vaccine:</a:t>
            </a:r>
          </a:p>
          <a:p>
            <a:pPr marL="742950" marR="0" lvl="1" indent="-285750">
              <a:lnSpc>
                <a:spcPct val="110000"/>
              </a:lnSpc>
              <a:spcBef>
                <a:spcPts val="0"/>
              </a:spcBef>
              <a:spcAft>
                <a:spcPts val="0"/>
              </a:spcAft>
              <a:buFont typeface="Courier New" panose="02070309020205020404" pitchFamily="49" charset="0"/>
              <a:buChar char="o"/>
            </a:pPr>
            <a:r>
              <a:rPr lang="en-US" dirty="0">
                <a:solidFill>
                  <a:srgbClr val="000000"/>
                </a:solidFill>
                <a:ea typeface="Calibri" panose="020F0502020204030204" pitchFamily="34" charset="0"/>
                <a:cs typeface="Calibri" panose="020F0502020204030204" pitchFamily="34" charset="0"/>
              </a:rPr>
              <a:t>All </a:t>
            </a:r>
            <a:r>
              <a:rPr lang="en-US" dirty="0">
                <a:solidFill>
                  <a:srgbClr val="000000"/>
                </a:solidFill>
                <a:effectLst/>
                <a:ea typeface="Calibri" panose="020F0502020204030204" pitchFamily="34" charset="0"/>
                <a:cs typeface="Calibri" panose="020F0502020204030204" pitchFamily="34" charset="0"/>
              </a:rPr>
              <a:t>adults aged </a:t>
            </a:r>
            <a:r>
              <a:rPr lang="en-US" b="1" dirty="0">
                <a:solidFill>
                  <a:srgbClr val="2267A3"/>
                </a:solidFill>
                <a:effectLst/>
                <a:ea typeface="Calibri" panose="020F0502020204030204" pitchFamily="34" charset="0"/>
                <a:cs typeface="Calibri" panose="020F0502020204030204" pitchFamily="34" charset="0"/>
              </a:rPr>
              <a:t>50+ years </a:t>
            </a:r>
          </a:p>
          <a:p>
            <a:pPr marL="742950" marR="0" lvl="1" indent="-285750">
              <a:lnSpc>
                <a:spcPct val="110000"/>
              </a:lnSpc>
              <a:spcBef>
                <a:spcPts val="0"/>
              </a:spcBef>
              <a:spcAft>
                <a:spcPts val="0"/>
              </a:spcAft>
              <a:buFont typeface="Courier New" panose="02070309020205020404" pitchFamily="49" charset="0"/>
              <a:buChar char="o"/>
            </a:pPr>
            <a:r>
              <a:rPr lang="en-US" b="0" i="0" dirty="0">
                <a:solidFill>
                  <a:srgbClr val="000000"/>
                </a:solidFill>
                <a:effectLst/>
              </a:rPr>
              <a:t>Adults who are or will be </a:t>
            </a:r>
            <a:r>
              <a:rPr lang="en-US" b="1" i="0" dirty="0">
                <a:solidFill>
                  <a:srgbClr val="2267A3"/>
                </a:solidFill>
                <a:effectLst/>
              </a:rPr>
              <a:t>immunodeficient or immunosuppressed</a:t>
            </a:r>
            <a:endParaRPr lang="en-US" b="0" i="0" dirty="0">
              <a:solidFill>
                <a:srgbClr val="000000"/>
              </a:solidFill>
              <a:effectLst/>
            </a:endParaRPr>
          </a:p>
          <a:p>
            <a:pPr marL="457200" marR="0" lvl="1" indent="0">
              <a:lnSpc>
                <a:spcPct val="110000"/>
              </a:lnSpc>
              <a:spcBef>
                <a:spcPts val="0"/>
              </a:spcBef>
              <a:spcAft>
                <a:spcPts val="0"/>
              </a:spcAft>
              <a:buNone/>
            </a:pPr>
            <a:endParaRPr lang="en-US" b="1" dirty="0">
              <a:solidFill>
                <a:srgbClr val="2267A3"/>
              </a:solidFill>
              <a:effectLst/>
              <a:ea typeface="Calibri" panose="020F0502020204030204" pitchFamily="34" charset="0"/>
              <a:cs typeface="Times New Roman" panose="02020603050405020304" pitchFamily="18" charset="0"/>
            </a:endParaRPr>
          </a:p>
          <a:p>
            <a:pPr>
              <a:lnSpc>
                <a:spcPct val="110000"/>
              </a:lnSpc>
              <a:spcBef>
                <a:spcPts val="0"/>
              </a:spcBef>
            </a:pPr>
            <a:r>
              <a:rPr lang="en-US" dirty="0">
                <a:effectLst/>
                <a:ea typeface="Calibri" panose="020F0502020204030204" pitchFamily="34" charset="0"/>
                <a:cs typeface="Calibri" panose="020F0502020204030204" pitchFamily="34" charset="0"/>
              </a:rPr>
              <a:t>Schedule (2 doses)</a:t>
            </a:r>
            <a:endParaRPr lang="en-US" dirty="0">
              <a:ea typeface="Calibri" panose="020F0502020204030204" pitchFamily="34" charset="0"/>
              <a:cs typeface="Calibri" panose="020F0502020204030204" pitchFamily="34" charset="0"/>
            </a:endParaRPr>
          </a:p>
          <a:p>
            <a:pPr lvl="1">
              <a:lnSpc>
                <a:spcPct val="110000"/>
              </a:lnSpc>
              <a:spcBef>
                <a:spcPts val="0"/>
              </a:spcBef>
            </a:pPr>
            <a:r>
              <a:rPr lang="en-US" dirty="0">
                <a:solidFill>
                  <a:srgbClr val="000000"/>
                </a:solidFill>
                <a:ea typeface="Calibri" panose="020F0502020204030204" pitchFamily="34" charset="0"/>
                <a:cs typeface="Calibri" panose="020F0502020204030204" pitchFamily="34" charset="0"/>
              </a:rPr>
              <a:t>Typically, 2</a:t>
            </a:r>
            <a:r>
              <a:rPr lang="en-US" baseline="30000" dirty="0">
                <a:solidFill>
                  <a:srgbClr val="000000"/>
                </a:solidFill>
                <a:ea typeface="Calibri" panose="020F0502020204030204" pitchFamily="34" charset="0"/>
                <a:cs typeface="Calibri" panose="020F0502020204030204" pitchFamily="34" charset="0"/>
              </a:rPr>
              <a:t>nd</a:t>
            </a:r>
            <a:r>
              <a:rPr lang="en-US" dirty="0">
                <a:solidFill>
                  <a:srgbClr val="000000"/>
                </a:solidFill>
                <a:ea typeface="Calibri" panose="020F0502020204030204" pitchFamily="34" charset="0"/>
                <a:cs typeface="Calibri" panose="020F0502020204030204" pitchFamily="34" charset="0"/>
              </a:rPr>
              <a:t> </a:t>
            </a:r>
            <a:r>
              <a:rPr lang="en-US" b="0" i="0" dirty="0">
                <a:solidFill>
                  <a:srgbClr val="000000"/>
                </a:solidFill>
                <a:effectLst/>
              </a:rPr>
              <a:t>given 2–6 months after 1</a:t>
            </a:r>
            <a:r>
              <a:rPr lang="en-US" b="0" i="0" baseline="30000" dirty="0">
                <a:solidFill>
                  <a:srgbClr val="000000"/>
                </a:solidFill>
                <a:effectLst/>
              </a:rPr>
              <a:t>st</a:t>
            </a:r>
            <a:r>
              <a:rPr lang="en-US" b="0" i="0" dirty="0">
                <a:solidFill>
                  <a:srgbClr val="000000"/>
                </a:solidFill>
                <a:effectLst/>
              </a:rPr>
              <a:t> first</a:t>
            </a:r>
          </a:p>
          <a:p>
            <a:pPr lvl="1">
              <a:lnSpc>
                <a:spcPct val="110000"/>
              </a:lnSpc>
              <a:spcBef>
                <a:spcPts val="0"/>
              </a:spcBef>
            </a:pPr>
            <a:r>
              <a:rPr lang="en-US" b="0" i="0" dirty="0">
                <a:solidFill>
                  <a:srgbClr val="000000"/>
                </a:solidFill>
                <a:effectLst/>
              </a:rPr>
              <a:t>This interval can be a shorter for immunosuppressed adults</a:t>
            </a:r>
            <a:endParaRPr lang="en-US" b="1" dirty="0">
              <a:solidFill>
                <a:srgbClr val="2267A3"/>
              </a:solidFill>
              <a:effectLst/>
              <a:ea typeface="Calibri" panose="020F0502020204030204" pitchFamily="34" charset="0"/>
              <a:cs typeface="Calibri" panose="020F0502020204030204" pitchFamily="34" charset="0"/>
            </a:endParaRPr>
          </a:p>
          <a:p>
            <a:pPr>
              <a:lnSpc>
                <a:spcPct val="110000"/>
              </a:lnSpc>
              <a:spcBef>
                <a:spcPts val="0"/>
              </a:spcBef>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
        <p:nvSpPr>
          <p:cNvPr id="8" name="Bent-Up Arrow 7">
            <a:extLst>
              <a:ext uri="{FF2B5EF4-FFF2-40B4-BE49-F238E27FC236}">
                <a16:creationId xmlns:a16="http://schemas.microsoft.com/office/drawing/2014/main" id="{98A3062C-C036-04EC-83E2-6452C94C1B67}"/>
              </a:ext>
            </a:extLst>
          </p:cNvPr>
          <p:cNvSpPr/>
          <p:nvPr/>
        </p:nvSpPr>
        <p:spPr>
          <a:xfrm rot="10800000">
            <a:off x="3132943" y="1989560"/>
            <a:ext cx="3777520" cy="2252656"/>
          </a:xfrm>
          <a:prstGeom prst="bentUpArrow">
            <a:avLst>
              <a:gd name="adj1" fmla="val 8515"/>
              <a:gd name="adj2" fmla="val 17192"/>
              <a:gd name="adj3" fmla="val 14563"/>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FB528246-A62C-1001-EFB4-AD449A4F23D4}"/>
              </a:ext>
            </a:extLst>
          </p:cNvPr>
          <p:cNvSpPr txBox="1"/>
          <p:nvPr/>
        </p:nvSpPr>
        <p:spPr>
          <a:xfrm rot="16200000">
            <a:off x="-2357056" y="1031552"/>
            <a:ext cx="5083444" cy="369332"/>
          </a:xfrm>
          <a:prstGeom prst="rect">
            <a:avLst/>
          </a:prstGeom>
          <a:noFill/>
        </p:spPr>
        <p:txBody>
          <a:bodyPr wrap="square" rtlCol="0">
            <a:spAutoFit/>
          </a:bodyPr>
          <a:lstStyle/>
          <a:p>
            <a:r>
              <a:rPr lang="en-US" dirty="0"/>
              <a:t>per 1,000-person years</a:t>
            </a:r>
          </a:p>
        </p:txBody>
      </p:sp>
    </p:spTree>
    <p:extLst>
      <p:ext uri="{BB962C8B-B14F-4D97-AF65-F5344CB8AC3E}">
        <p14:creationId xmlns:p14="http://schemas.microsoft.com/office/powerpoint/2010/main" val="4601711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D47E1-D668-0C7C-D0AE-71A6EDCADA58}"/>
              </a:ext>
            </a:extLst>
          </p:cNvPr>
          <p:cNvSpPr>
            <a:spLocks noGrp="1"/>
          </p:cNvSpPr>
          <p:nvPr>
            <p:ph type="title"/>
          </p:nvPr>
        </p:nvSpPr>
        <p:spPr>
          <a:xfrm>
            <a:off x="7477737" y="2103437"/>
            <a:ext cx="4061799" cy="1325563"/>
          </a:xfrm>
        </p:spPr>
        <p:txBody>
          <a:bodyPr/>
          <a:lstStyle/>
          <a:p>
            <a:r>
              <a:rPr lang="en-US" dirty="0"/>
              <a:t>Discussion point:</a:t>
            </a:r>
          </a:p>
        </p:txBody>
      </p:sp>
      <p:sp>
        <p:nvSpPr>
          <p:cNvPr id="3" name="Slide Number Placeholder 2">
            <a:extLst>
              <a:ext uri="{FF2B5EF4-FFF2-40B4-BE49-F238E27FC236}">
                <a16:creationId xmlns:a16="http://schemas.microsoft.com/office/drawing/2014/main" id="{2D6C6D91-5EDC-642C-C4E3-3C3842916633}"/>
              </a:ext>
            </a:extLst>
          </p:cNvPr>
          <p:cNvSpPr>
            <a:spLocks noGrp="1"/>
          </p:cNvSpPr>
          <p:nvPr>
            <p:ph type="sldNum" sz="quarter" idx="12"/>
          </p:nvPr>
        </p:nvSpPr>
        <p:spPr/>
        <p:txBody>
          <a:bodyPr/>
          <a:lstStyle/>
          <a:p>
            <a:fld id="{6229C22B-4774-6A4F-9027-E795ED4E5985}" type="slidenum">
              <a:rPr lang="en-US" smtClean="0"/>
              <a:t>39</a:t>
            </a:fld>
            <a:endParaRPr lang="en-US" dirty="0"/>
          </a:p>
        </p:txBody>
      </p:sp>
      <p:pic>
        <p:nvPicPr>
          <p:cNvPr id="5" name="Picture 4" descr="A group of blue and yellow speech bubbles&#10;&#10;Description automatically generated">
            <a:extLst>
              <a:ext uri="{FF2B5EF4-FFF2-40B4-BE49-F238E27FC236}">
                <a16:creationId xmlns:a16="http://schemas.microsoft.com/office/drawing/2014/main" id="{AADE6EFD-140F-1AC5-B7B1-EEFBDF72F75B}"/>
              </a:ext>
            </a:extLst>
          </p:cNvPr>
          <p:cNvPicPr>
            <a:picLocks noChangeAspect="1"/>
          </p:cNvPicPr>
          <p:nvPr/>
        </p:nvPicPr>
        <p:blipFill>
          <a:blip r:embed="rId3"/>
          <a:stretch>
            <a:fillRect/>
          </a:stretch>
        </p:blipFill>
        <p:spPr>
          <a:xfrm>
            <a:off x="838200" y="347447"/>
            <a:ext cx="6453801" cy="6145428"/>
          </a:xfrm>
          <a:prstGeom prst="rect">
            <a:avLst/>
          </a:prstGeom>
        </p:spPr>
      </p:pic>
      <p:sp>
        <p:nvSpPr>
          <p:cNvPr id="6" name="Title 1">
            <a:extLst>
              <a:ext uri="{FF2B5EF4-FFF2-40B4-BE49-F238E27FC236}">
                <a16:creationId xmlns:a16="http://schemas.microsoft.com/office/drawing/2014/main" id="{6B30C2FF-804F-80D0-37D3-EA18C816F386}"/>
              </a:ext>
            </a:extLst>
          </p:cNvPr>
          <p:cNvSpPr txBox="1">
            <a:spLocks/>
          </p:cNvSpPr>
          <p:nvPr/>
        </p:nvSpPr>
        <p:spPr>
          <a:xfrm>
            <a:off x="7477736" y="3014663"/>
            <a:ext cx="4366601" cy="3478212"/>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000" b="1" kern="1200">
                <a:solidFill>
                  <a:srgbClr val="2267A3"/>
                </a:solidFill>
                <a:latin typeface="+mj-lt"/>
                <a:ea typeface="+mj-ea"/>
                <a:cs typeface="+mj-cs"/>
              </a:defRPr>
            </a:lvl1pPr>
          </a:lstStyle>
          <a:p>
            <a:pPr>
              <a:lnSpc>
                <a:spcPct val="100000"/>
              </a:lnSpc>
            </a:pPr>
            <a:r>
              <a:rPr lang="en-US" sz="3600" dirty="0">
                <a:solidFill>
                  <a:schemeClr val="tx1"/>
                </a:solidFill>
              </a:rPr>
              <a:t>Do any of you have experience with someone who had any of the diseases that can be prevented by vaccines?</a:t>
            </a:r>
          </a:p>
        </p:txBody>
      </p:sp>
    </p:spTree>
    <p:extLst>
      <p:ext uri="{BB962C8B-B14F-4D97-AF65-F5344CB8AC3E}">
        <p14:creationId xmlns:p14="http://schemas.microsoft.com/office/powerpoint/2010/main" val="6797382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B0705-1DED-6631-EE1D-2727382B8EB2}"/>
              </a:ext>
            </a:extLst>
          </p:cNvPr>
          <p:cNvSpPr>
            <a:spLocks noGrp="1"/>
          </p:cNvSpPr>
          <p:nvPr>
            <p:ph type="title"/>
          </p:nvPr>
        </p:nvSpPr>
        <p:spPr>
          <a:xfrm>
            <a:off x="3211879" y="2682296"/>
            <a:ext cx="6087104" cy="1493407"/>
          </a:xfrm>
        </p:spPr>
        <p:txBody>
          <a:bodyPr>
            <a:normAutofit/>
          </a:bodyPr>
          <a:lstStyle/>
          <a:p>
            <a:pPr algn="ctr"/>
            <a:r>
              <a:rPr lang="en-US" dirty="0">
                <a:effectLst/>
                <a:latin typeface="Calibri" panose="020F0502020204030204" pitchFamily="34" charset="0"/>
                <a:ea typeface="Calibri" panose="020F0502020204030204" pitchFamily="34" charset="0"/>
                <a:cs typeface="Calibri" panose="020F0502020204030204" pitchFamily="34" charset="0"/>
              </a:rPr>
              <a:t>Special considerations </a:t>
            </a:r>
            <a:br>
              <a:rPr lang="en-US" dirty="0">
                <a:effectLst/>
                <a:latin typeface="Calibri" panose="020F0502020204030204" pitchFamily="34" charset="0"/>
                <a:ea typeface="Calibri" panose="020F0502020204030204" pitchFamily="34" charset="0"/>
                <a:cs typeface="Calibri" panose="020F0502020204030204" pitchFamily="34" charset="0"/>
              </a:rPr>
            </a:br>
            <a:r>
              <a:rPr lang="en-US" dirty="0">
                <a:effectLst/>
                <a:latin typeface="Calibri" panose="020F0502020204030204" pitchFamily="34" charset="0"/>
                <a:ea typeface="Calibri" panose="020F0502020204030204" pitchFamily="34" charset="0"/>
                <a:cs typeface="Calibri" panose="020F0502020204030204" pitchFamily="34" charset="0"/>
              </a:rPr>
              <a:t>for people (like all of us) who </a:t>
            </a:r>
            <a:br>
              <a:rPr lang="en-US" dirty="0">
                <a:effectLst/>
                <a:latin typeface="Calibri" panose="020F0502020204030204" pitchFamily="34" charset="0"/>
                <a:ea typeface="Calibri" panose="020F0502020204030204" pitchFamily="34" charset="0"/>
                <a:cs typeface="Calibri" panose="020F0502020204030204" pitchFamily="34" charset="0"/>
              </a:rPr>
            </a:br>
            <a:r>
              <a:rPr lang="en-US" dirty="0">
                <a:effectLst/>
                <a:latin typeface="Calibri" panose="020F0502020204030204" pitchFamily="34" charset="0"/>
                <a:ea typeface="Calibri" panose="020F0502020204030204" pitchFamily="34" charset="0"/>
                <a:cs typeface="Calibri" panose="020F0502020204030204" pitchFamily="34" charset="0"/>
              </a:rPr>
              <a:t>work with older adults </a:t>
            </a:r>
            <a:endParaRPr lang="en-US" dirty="0"/>
          </a:p>
        </p:txBody>
      </p:sp>
      <p:sp>
        <p:nvSpPr>
          <p:cNvPr id="3" name="Slide Number Placeholder 2">
            <a:extLst>
              <a:ext uri="{FF2B5EF4-FFF2-40B4-BE49-F238E27FC236}">
                <a16:creationId xmlns:a16="http://schemas.microsoft.com/office/drawing/2014/main" id="{C4003E05-B325-E88B-3885-A403AEE7C94F}"/>
              </a:ext>
            </a:extLst>
          </p:cNvPr>
          <p:cNvSpPr>
            <a:spLocks noGrp="1"/>
          </p:cNvSpPr>
          <p:nvPr>
            <p:ph type="sldNum" sz="quarter" idx="12"/>
          </p:nvPr>
        </p:nvSpPr>
        <p:spPr/>
        <p:txBody>
          <a:bodyPr/>
          <a:lstStyle/>
          <a:p>
            <a:fld id="{6229C22B-4774-6A4F-9027-E795ED4E5985}" type="slidenum">
              <a:rPr lang="en-US" smtClean="0"/>
              <a:t>4</a:t>
            </a:fld>
            <a:endParaRPr lang="en-US" dirty="0"/>
          </a:p>
        </p:txBody>
      </p:sp>
    </p:spTree>
    <p:extLst>
      <p:ext uri="{BB962C8B-B14F-4D97-AF65-F5344CB8AC3E}">
        <p14:creationId xmlns:p14="http://schemas.microsoft.com/office/powerpoint/2010/main" val="6260000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B0705-1DED-6631-EE1D-2727382B8EB2}"/>
              </a:ext>
            </a:extLst>
          </p:cNvPr>
          <p:cNvSpPr>
            <a:spLocks noGrp="1"/>
          </p:cNvSpPr>
          <p:nvPr>
            <p:ph type="title"/>
          </p:nvPr>
        </p:nvSpPr>
        <p:spPr>
          <a:xfrm>
            <a:off x="3766185" y="1987616"/>
            <a:ext cx="4844415" cy="1776310"/>
          </a:xfrm>
        </p:spPr>
        <p:txBody>
          <a:bodyPr>
            <a:normAutofit fontScale="90000"/>
          </a:bodyPr>
          <a:lstStyle/>
          <a:p>
            <a:pPr marR="0" lvl="0" algn="ctr">
              <a:lnSpc>
                <a:spcPct val="100000"/>
              </a:lnSpc>
              <a:spcBef>
                <a:spcPts val="0"/>
              </a:spcBef>
              <a:spcAft>
                <a:spcPts val="1200"/>
              </a:spcAft>
            </a:pPr>
            <a:r>
              <a:rPr lang="en-US" dirty="0">
                <a:effectLst/>
                <a:latin typeface="Calibri" panose="020F0502020204030204" pitchFamily="34" charset="0"/>
                <a:ea typeface="Calibri" panose="020F0502020204030204" pitchFamily="34" charset="0"/>
                <a:cs typeface="Calibri" panose="020F0502020204030204" pitchFamily="34" charset="0"/>
              </a:rPr>
              <a:t>What vaccines are recommended for people </a:t>
            </a:r>
            <a:br>
              <a:rPr lang="en-US" dirty="0">
                <a:effectLst/>
                <a:latin typeface="Calibri" panose="020F0502020204030204" pitchFamily="34" charset="0"/>
                <a:ea typeface="Calibri" panose="020F0502020204030204" pitchFamily="34" charset="0"/>
                <a:cs typeface="Calibri" panose="020F0502020204030204" pitchFamily="34" charset="0"/>
              </a:rPr>
            </a:br>
            <a:r>
              <a:rPr lang="en-US" u="sng" dirty="0">
                <a:effectLst/>
                <a:latin typeface="Calibri" panose="020F0502020204030204" pitchFamily="34" charset="0"/>
                <a:ea typeface="Calibri" panose="020F0502020204030204" pitchFamily="34" charset="0"/>
                <a:cs typeface="Calibri" panose="020F0502020204030204" pitchFamily="34" charset="0"/>
              </a:rPr>
              <a:t>who work with</a:t>
            </a:r>
            <a:r>
              <a:rPr lang="en-US" dirty="0">
                <a:effectLst/>
                <a:latin typeface="Calibri" panose="020F0502020204030204" pitchFamily="34" charset="0"/>
                <a:ea typeface="Calibri" panose="020F0502020204030204" pitchFamily="34" charset="0"/>
                <a:cs typeface="Calibri" panose="020F0502020204030204" pitchFamily="34" charset="0"/>
              </a:rPr>
              <a:t> older adults?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441A810D-4204-4D9F-21DC-1D51EDB5069C}"/>
              </a:ext>
            </a:extLst>
          </p:cNvPr>
          <p:cNvSpPr>
            <a:spLocks noGrp="1"/>
          </p:cNvSpPr>
          <p:nvPr>
            <p:ph type="sldNum" sz="quarter" idx="12"/>
          </p:nvPr>
        </p:nvSpPr>
        <p:spPr/>
        <p:txBody>
          <a:bodyPr/>
          <a:lstStyle/>
          <a:p>
            <a:fld id="{6229C22B-4774-6A4F-9027-E795ED4E5985}" type="slidenum">
              <a:rPr lang="en-US" smtClean="0"/>
              <a:t>40</a:t>
            </a:fld>
            <a:endParaRPr lang="en-US" dirty="0"/>
          </a:p>
        </p:txBody>
      </p:sp>
    </p:spTree>
    <p:extLst>
      <p:ext uri="{BB962C8B-B14F-4D97-AF65-F5344CB8AC3E}">
        <p14:creationId xmlns:p14="http://schemas.microsoft.com/office/powerpoint/2010/main" val="37988330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octor thumbs up">
            <a:extLst>
              <a:ext uri="{FF2B5EF4-FFF2-40B4-BE49-F238E27FC236}">
                <a16:creationId xmlns:a16="http://schemas.microsoft.com/office/drawing/2014/main" id="{58B4D02C-ABEE-93C9-699B-E96DBEF126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2520" y="382656"/>
            <a:ext cx="2260023" cy="6092688"/>
          </a:xfrm>
          <a:prstGeom prst="rect">
            <a:avLst/>
          </a:prstGeom>
        </p:spPr>
      </p:pic>
      <p:sp>
        <p:nvSpPr>
          <p:cNvPr id="7" name="Content Placeholder 6">
            <a:extLst>
              <a:ext uri="{FF2B5EF4-FFF2-40B4-BE49-F238E27FC236}">
                <a16:creationId xmlns:a16="http://schemas.microsoft.com/office/drawing/2014/main" id="{2C6ED10A-91D1-8C17-CFBC-B4035FE30E0E}"/>
              </a:ext>
            </a:extLst>
          </p:cNvPr>
          <p:cNvSpPr>
            <a:spLocks noGrp="1"/>
          </p:cNvSpPr>
          <p:nvPr>
            <p:ph idx="1"/>
          </p:nvPr>
        </p:nvSpPr>
        <p:spPr>
          <a:xfrm>
            <a:off x="3352543" y="593202"/>
            <a:ext cx="8124015" cy="5263588"/>
          </a:xfrm>
        </p:spPr>
        <p:txBody>
          <a:bodyPr>
            <a:noAutofit/>
          </a:bodyPr>
          <a:lstStyle/>
          <a:p>
            <a:pPr marL="0" marR="0" indent="0">
              <a:spcBef>
                <a:spcPts val="0"/>
              </a:spcBef>
              <a:spcAft>
                <a:spcPts val="0"/>
              </a:spcAft>
              <a:buNone/>
            </a:pPr>
            <a:r>
              <a:rPr lang="en-US" dirty="0">
                <a:effectLst/>
                <a:ea typeface="Calibri" panose="020F0502020204030204" pitchFamily="34" charset="0"/>
              </a:rPr>
              <a:t>Your doctor may recommend for you to get vaccines not discussed today. </a:t>
            </a:r>
            <a:endParaRPr lang="en-US" dirty="0">
              <a:effectLst/>
              <a:ea typeface="Times New Roman" panose="02020603050405020304" pitchFamily="18" charset="0"/>
            </a:endParaRPr>
          </a:p>
          <a:p>
            <a:pPr marL="0" marR="0" indent="0">
              <a:spcBef>
                <a:spcPts val="0"/>
              </a:spcBef>
              <a:spcAft>
                <a:spcPts val="0"/>
              </a:spcAft>
              <a:buNone/>
            </a:pPr>
            <a:endParaRPr lang="en-US" dirty="0">
              <a:ea typeface="Times New Roman" panose="02020603050405020304" pitchFamily="18" charset="0"/>
            </a:endParaRPr>
          </a:p>
          <a:p>
            <a:pPr marL="0" marR="0" indent="0">
              <a:spcBef>
                <a:spcPts val="0"/>
              </a:spcBef>
              <a:spcAft>
                <a:spcPts val="0"/>
              </a:spcAft>
              <a:buNone/>
            </a:pPr>
            <a:r>
              <a:rPr lang="en-US" dirty="0">
                <a:effectLst/>
                <a:ea typeface="Times New Roman" panose="02020603050405020304" pitchFamily="18" charset="0"/>
              </a:rPr>
              <a:t>Three of the vaccines we’ve discussed are routine for all adults:</a:t>
            </a:r>
          </a:p>
          <a:p>
            <a:pPr marL="742950" marR="0" lvl="1" indent="-285750">
              <a:spcBef>
                <a:spcPts val="0"/>
              </a:spcBef>
              <a:spcAft>
                <a:spcPts val="0"/>
              </a:spcAft>
              <a:buFont typeface="Symbol" pitchFamily="2" charset="2"/>
              <a:buChar char=""/>
              <a:tabLst>
                <a:tab pos="914400" algn="l"/>
              </a:tabLst>
            </a:pPr>
            <a:r>
              <a:rPr lang="en-US" dirty="0">
                <a:effectLst/>
                <a:ea typeface="Times New Roman" panose="02020603050405020304" pitchFamily="18" charset="0"/>
              </a:rPr>
              <a:t>Flu (once each year)</a:t>
            </a:r>
          </a:p>
          <a:p>
            <a:pPr marL="742950" marR="0" lvl="1" indent="-285750">
              <a:spcBef>
                <a:spcPts val="0"/>
              </a:spcBef>
              <a:spcAft>
                <a:spcPts val="0"/>
              </a:spcAft>
              <a:buFont typeface="Symbol" pitchFamily="2" charset="2"/>
              <a:buChar char=""/>
              <a:tabLst>
                <a:tab pos="914400" algn="l"/>
              </a:tabLst>
            </a:pPr>
            <a:r>
              <a:rPr lang="en-US" dirty="0">
                <a:effectLst/>
                <a:ea typeface="Calibri" panose="020F0502020204030204" pitchFamily="34" charset="0"/>
                <a:cs typeface="Calibri" panose="020F0502020204030204" pitchFamily="34" charset="0"/>
              </a:rPr>
              <a:t>COVID-19 (as the virus changes)</a:t>
            </a:r>
          </a:p>
          <a:p>
            <a:pPr marL="742950" marR="0" lvl="1" indent="-285750">
              <a:spcBef>
                <a:spcPts val="0"/>
              </a:spcBef>
              <a:spcAft>
                <a:spcPts val="0"/>
              </a:spcAft>
              <a:buFont typeface="Symbol" pitchFamily="2" charset="2"/>
              <a:buChar char=""/>
              <a:tabLst>
                <a:tab pos="914400" algn="l"/>
              </a:tabLst>
            </a:pPr>
            <a:r>
              <a:rPr lang="en-US" dirty="0">
                <a:ea typeface="Calibri" panose="020F0502020204030204" pitchFamily="34" charset="0"/>
                <a:cs typeface="Calibri" panose="020F0502020204030204" pitchFamily="34" charset="0"/>
              </a:rPr>
              <a:t>Tdap (once every 10 years)</a:t>
            </a:r>
            <a:br>
              <a:rPr lang="en-US" dirty="0">
                <a:ea typeface="Calibri" panose="020F0502020204030204" pitchFamily="34" charset="0"/>
                <a:cs typeface="Calibri" panose="020F0502020204030204" pitchFamily="34" charset="0"/>
              </a:rPr>
            </a:br>
            <a:br>
              <a:rPr lang="en-US" dirty="0">
                <a:ea typeface="Calibri" panose="020F0502020204030204" pitchFamily="34" charset="0"/>
                <a:cs typeface="Calibri" panose="020F0502020204030204" pitchFamily="34" charset="0"/>
              </a:rPr>
            </a:br>
            <a:r>
              <a:rPr lang="en-US" dirty="0">
                <a:ea typeface="Calibri" panose="020F0502020204030204" pitchFamily="34" charset="0"/>
                <a:cs typeface="Calibri" panose="020F0502020204030204" pitchFamily="34" charset="0"/>
              </a:rPr>
              <a:t>(No RSV vaccine until age 60, unless pregnant)</a:t>
            </a:r>
          </a:p>
          <a:p>
            <a:pPr marL="800100" lvl="1" indent="-342900">
              <a:spcBef>
                <a:spcPts val="0"/>
              </a:spcBef>
              <a:buFont typeface="Symbol" pitchFamily="2" charset="2"/>
              <a:buChar char=""/>
            </a:pPr>
            <a:endParaRPr lang="en-US" dirty="0">
              <a:ea typeface="Calibri" panose="020F0502020204030204" pitchFamily="34" charset="0"/>
              <a:cs typeface="Calibri" panose="020F0502020204030204" pitchFamily="34" charset="0"/>
            </a:endParaRPr>
          </a:p>
          <a:p>
            <a:pPr marL="0" marR="0" indent="0">
              <a:spcBef>
                <a:spcPts val="0"/>
              </a:spcBef>
              <a:spcAft>
                <a:spcPts val="0"/>
              </a:spcAft>
              <a:buNone/>
            </a:pPr>
            <a:r>
              <a:rPr lang="en-US" dirty="0">
                <a:effectLst/>
                <a:ea typeface="Calibri" panose="020F0502020204030204" pitchFamily="34" charset="0"/>
              </a:rPr>
              <a:t>Today, we’ll focus just on ones that are most important to your work environment.  </a:t>
            </a:r>
            <a:endParaRPr lang="en-US" dirty="0">
              <a:effectLst/>
              <a:ea typeface="Times New Roman" panose="02020603050405020304" pitchFamily="18" charset="0"/>
            </a:endParaRPr>
          </a:p>
        </p:txBody>
      </p:sp>
    </p:spTree>
    <p:extLst>
      <p:ext uri="{BB962C8B-B14F-4D97-AF65-F5344CB8AC3E}">
        <p14:creationId xmlns:p14="http://schemas.microsoft.com/office/powerpoint/2010/main" val="32055587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D47E1-D668-0C7C-D0AE-71A6EDCADA58}"/>
              </a:ext>
            </a:extLst>
          </p:cNvPr>
          <p:cNvSpPr>
            <a:spLocks noGrp="1"/>
          </p:cNvSpPr>
          <p:nvPr>
            <p:ph type="title"/>
          </p:nvPr>
        </p:nvSpPr>
        <p:spPr>
          <a:xfrm>
            <a:off x="7477737" y="2103437"/>
            <a:ext cx="4061799" cy="1325563"/>
          </a:xfrm>
        </p:spPr>
        <p:txBody>
          <a:bodyPr/>
          <a:lstStyle/>
          <a:p>
            <a:r>
              <a:rPr lang="en-US" dirty="0"/>
              <a:t>Discussion point:</a:t>
            </a:r>
          </a:p>
        </p:txBody>
      </p:sp>
      <p:sp>
        <p:nvSpPr>
          <p:cNvPr id="3" name="Slide Number Placeholder 2">
            <a:extLst>
              <a:ext uri="{FF2B5EF4-FFF2-40B4-BE49-F238E27FC236}">
                <a16:creationId xmlns:a16="http://schemas.microsoft.com/office/drawing/2014/main" id="{2D6C6D91-5EDC-642C-C4E3-3C3842916633}"/>
              </a:ext>
            </a:extLst>
          </p:cNvPr>
          <p:cNvSpPr>
            <a:spLocks noGrp="1"/>
          </p:cNvSpPr>
          <p:nvPr>
            <p:ph type="sldNum" sz="quarter" idx="12"/>
          </p:nvPr>
        </p:nvSpPr>
        <p:spPr/>
        <p:txBody>
          <a:bodyPr/>
          <a:lstStyle/>
          <a:p>
            <a:fld id="{6229C22B-4774-6A4F-9027-E795ED4E5985}" type="slidenum">
              <a:rPr lang="en-US" smtClean="0"/>
              <a:t>42</a:t>
            </a:fld>
            <a:endParaRPr lang="en-US" dirty="0"/>
          </a:p>
        </p:txBody>
      </p:sp>
      <p:pic>
        <p:nvPicPr>
          <p:cNvPr id="5" name="Picture 4" descr="A group of blue and yellow speech bubbles&#10;&#10;Description automatically generated">
            <a:extLst>
              <a:ext uri="{FF2B5EF4-FFF2-40B4-BE49-F238E27FC236}">
                <a16:creationId xmlns:a16="http://schemas.microsoft.com/office/drawing/2014/main" id="{AADE6EFD-140F-1AC5-B7B1-EEFBDF72F75B}"/>
              </a:ext>
            </a:extLst>
          </p:cNvPr>
          <p:cNvPicPr>
            <a:picLocks noChangeAspect="1"/>
          </p:cNvPicPr>
          <p:nvPr/>
        </p:nvPicPr>
        <p:blipFill>
          <a:blip r:embed="rId3"/>
          <a:stretch>
            <a:fillRect/>
          </a:stretch>
        </p:blipFill>
        <p:spPr>
          <a:xfrm>
            <a:off x="838200" y="347447"/>
            <a:ext cx="6453801" cy="6145428"/>
          </a:xfrm>
          <a:prstGeom prst="rect">
            <a:avLst/>
          </a:prstGeom>
        </p:spPr>
      </p:pic>
      <p:sp>
        <p:nvSpPr>
          <p:cNvPr id="6" name="Title 1">
            <a:extLst>
              <a:ext uri="{FF2B5EF4-FFF2-40B4-BE49-F238E27FC236}">
                <a16:creationId xmlns:a16="http://schemas.microsoft.com/office/drawing/2014/main" id="{6B30C2FF-804F-80D0-37D3-EA18C816F386}"/>
              </a:ext>
            </a:extLst>
          </p:cNvPr>
          <p:cNvSpPr txBox="1">
            <a:spLocks/>
          </p:cNvSpPr>
          <p:nvPr/>
        </p:nvSpPr>
        <p:spPr>
          <a:xfrm>
            <a:off x="7477737" y="3014663"/>
            <a:ext cx="4366600" cy="2795828"/>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000" b="1" kern="1200">
                <a:solidFill>
                  <a:srgbClr val="2267A3"/>
                </a:solidFill>
                <a:latin typeface="+mj-lt"/>
                <a:ea typeface="+mj-ea"/>
                <a:cs typeface="+mj-cs"/>
              </a:defRPr>
            </a:lvl1pPr>
          </a:lstStyle>
          <a:p>
            <a:pPr>
              <a:lnSpc>
                <a:spcPct val="100000"/>
              </a:lnSpc>
            </a:pPr>
            <a:r>
              <a:rPr lang="en-US" sz="3200" dirty="0">
                <a:solidFill>
                  <a:schemeClr val="tx1"/>
                </a:solidFill>
              </a:rPr>
              <a:t>Why are flu &amp; COVID-19 vaccines especially important for people who work in a medical setting with older adults?</a:t>
            </a:r>
          </a:p>
        </p:txBody>
      </p:sp>
    </p:spTree>
    <p:extLst>
      <p:ext uri="{BB962C8B-B14F-4D97-AF65-F5344CB8AC3E}">
        <p14:creationId xmlns:p14="http://schemas.microsoft.com/office/powerpoint/2010/main" val="3151904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erson sneezing into his mouth&#10;&#10;Description automatically generated">
            <a:extLst>
              <a:ext uri="{FF2B5EF4-FFF2-40B4-BE49-F238E27FC236}">
                <a16:creationId xmlns:a16="http://schemas.microsoft.com/office/drawing/2014/main" id="{86FFFCA2-0E27-A80D-5AFF-42E373E9A3C4}"/>
              </a:ext>
            </a:extLst>
          </p:cNvPr>
          <p:cNvPicPr>
            <a:picLocks noChangeAspect="1"/>
          </p:cNvPicPr>
          <p:nvPr/>
        </p:nvPicPr>
        <p:blipFill rotWithShape="1">
          <a:blip r:embed="rId3" cstate="screen">
            <a:alphaModFix amt="50000"/>
            <a:extLst>
              <a:ext uri="{28A0092B-C50C-407E-A947-70E740481C1C}">
                <a14:useLocalDpi xmlns:a14="http://schemas.microsoft.com/office/drawing/2010/main"/>
              </a:ext>
            </a:extLst>
          </a:blip>
          <a:src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00EB7617-981A-2A64-565F-AA7832D28EE6}"/>
              </a:ext>
            </a:extLst>
          </p:cNvPr>
          <p:cNvSpPr>
            <a:spLocks noGrp="1"/>
          </p:cNvSpPr>
          <p:nvPr>
            <p:ph type="title"/>
          </p:nvPr>
        </p:nvSpPr>
        <p:spPr>
          <a:xfrm>
            <a:off x="392575" y="136525"/>
            <a:ext cx="10603374" cy="1173480"/>
          </a:xfrm>
        </p:spPr>
        <p:txBody>
          <a:bodyPr vert="horz" lIns="91440" tIns="45720" rIns="91440" bIns="45720" rtlCol="0" anchor="b">
            <a:normAutofit/>
          </a:bodyPr>
          <a:lstStyle/>
          <a:p>
            <a:pPr algn="r"/>
            <a:r>
              <a:rPr lang="en-US" sz="3200" dirty="0">
                <a:solidFill>
                  <a:srgbClr val="FFFFFF"/>
                </a:solidFill>
              </a:rPr>
              <a:t>We are at special risk of becoming infected because of working in long-term care! </a:t>
            </a:r>
          </a:p>
        </p:txBody>
      </p:sp>
      <p:sp>
        <p:nvSpPr>
          <p:cNvPr id="3" name="Slide Number Placeholder 2">
            <a:extLst>
              <a:ext uri="{FF2B5EF4-FFF2-40B4-BE49-F238E27FC236}">
                <a16:creationId xmlns:a16="http://schemas.microsoft.com/office/drawing/2014/main" id="{EA41B892-7F5C-B511-7F9B-02432F5741A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6229C22B-4774-6A4F-9027-E795ED4E5985}" type="slidenum">
              <a:rPr lang="en-US">
                <a:solidFill>
                  <a:srgbClr val="FFFFFF"/>
                </a:solidFill>
                <a:latin typeface="Calibri" panose="020F0502020204030204"/>
              </a:rPr>
              <a:pPr>
                <a:spcAft>
                  <a:spcPts val="600"/>
                </a:spcAft>
                <a:defRPr/>
              </a:pPr>
              <a:t>43</a:t>
            </a:fld>
            <a:endParaRPr lang="en-US" dirty="0">
              <a:solidFill>
                <a:srgbClr val="FFFFFF"/>
              </a:solidFill>
              <a:latin typeface="Calibri" panose="020F0502020204030204"/>
            </a:endParaRPr>
          </a:p>
        </p:txBody>
      </p:sp>
      <p:sp>
        <p:nvSpPr>
          <p:cNvPr id="4" name="Title 1">
            <a:extLst>
              <a:ext uri="{FF2B5EF4-FFF2-40B4-BE49-F238E27FC236}">
                <a16:creationId xmlns:a16="http://schemas.microsoft.com/office/drawing/2014/main" id="{A55EEC02-38D3-20E2-9948-3A5D5CC85AB6}"/>
              </a:ext>
            </a:extLst>
          </p:cNvPr>
          <p:cNvSpPr txBox="1">
            <a:spLocks/>
          </p:cNvSpPr>
          <p:nvPr/>
        </p:nvSpPr>
        <p:spPr>
          <a:xfrm>
            <a:off x="4606723" y="5182870"/>
            <a:ext cx="7105891" cy="117348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b="1" kern="1200">
                <a:solidFill>
                  <a:srgbClr val="2267A3"/>
                </a:solidFill>
                <a:latin typeface="+mj-lt"/>
                <a:ea typeface="+mj-ea"/>
                <a:cs typeface="+mj-cs"/>
              </a:defRPr>
            </a:lvl1pPr>
          </a:lstStyle>
          <a:p>
            <a:r>
              <a:rPr lang="en-US" sz="3200" dirty="0">
                <a:solidFill>
                  <a:srgbClr val="FFFFFF"/>
                </a:solidFill>
              </a:rPr>
              <a:t>The people we care for are at special risk if they do become infected! </a:t>
            </a:r>
          </a:p>
        </p:txBody>
      </p:sp>
    </p:spTree>
    <p:extLst>
      <p:ext uri="{BB962C8B-B14F-4D97-AF65-F5344CB8AC3E}">
        <p14:creationId xmlns:p14="http://schemas.microsoft.com/office/powerpoint/2010/main" val="4014029349"/>
      </p:ext>
    </p:extLst>
  </p:cSld>
  <p:clrMapOvr>
    <a:overrideClrMapping bg1="dk1" tx1="lt1" bg2="dk2"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5930A-1BC1-32EB-C851-9C400BE5FB90}"/>
              </a:ext>
            </a:extLst>
          </p:cNvPr>
          <p:cNvSpPr>
            <a:spLocks noGrp="1"/>
          </p:cNvSpPr>
          <p:nvPr>
            <p:ph type="title"/>
          </p:nvPr>
        </p:nvSpPr>
        <p:spPr>
          <a:xfrm>
            <a:off x="838199" y="365125"/>
            <a:ext cx="10956403" cy="1325563"/>
          </a:xfrm>
        </p:spPr>
        <p:txBody>
          <a:bodyPr>
            <a:normAutofit/>
          </a:bodyPr>
          <a:lstStyle/>
          <a:p>
            <a:r>
              <a:rPr lang="en-US" dirty="0"/>
              <a:t>Another reason to get COVID-19 vaccine: </a:t>
            </a:r>
            <a:br>
              <a:rPr lang="en-US" dirty="0"/>
            </a:br>
            <a:r>
              <a:rPr lang="en-US" dirty="0"/>
              <a:t>Prevent Long COVID-19</a:t>
            </a:r>
          </a:p>
        </p:txBody>
      </p:sp>
      <p:sp>
        <p:nvSpPr>
          <p:cNvPr id="3" name="Content Placeholder 2">
            <a:extLst>
              <a:ext uri="{FF2B5EF4-FFF2-40B4-BE49-F238E27FC236}">
                <a16:creationId xmlns:a16="http://schemas.microsoft.com/office/drawing/2014/main" id="{43870CD9-CAEE-E034-3925-23143BD8C2E4}"/>
              </a:ext>
            </a:extLst>
          </p:cNvPr>
          <p:cNvSpPr>
            <a:spLocks noGrp="1"/>
          </p:cNvSpPr>
          <p:nvPr>
            <p:ph idx="1"/>
          </p:nvPr>
        </p:nvSpPr>
        <p:spPr>
          <a:xfrm>
            <a:off x="838201" y="1573654"/>
            <a:ext cx="10515600" cy="5067921"/>
          </a:xfrm>
        </p:spPr>
        <p:txBody>
          <a:bodyPr>
            <a:normAutofit/>
          </a:bodyPr>
          <a:lstStyle/>
          <a:p>
            <a:pPr marL="342900" marR="0" lvl="0" indent="-342900" fontAlgn="base">
              <a:lnSpc>
                <a:spcPct val="100000"/>
              </a:lnSpc>
              <a:buFont typeface="Symbol" pitchFamily="2" charset="2"/>
              <a:buChar char=""/>
            </a:pPr>
            <a:r>
              <a:rPr lang="en-US" b="1" dirty="0">
                <a:solidFill>
                  <a:srgbClr val="2267A3"/>
                </a:solidFill>
                <a:ea typeface="Times New Roman" panose="02020603050405020304" pitchFamily="18" charset="0"/>
              </a:rPr>
              <a:t>Other names</a:t>
            </a:r>
            <a:r>
              <a:rPr lang="en-US" dirty="0">
                <a:effectLst/>
                <a:ea typeface="Times New Roman" panose="02020603050405020304" pitchFamily="18" charset="0"/>
              </a:rPr>
              <a:t>: Post-COVID Condition, Long-Haul COVID, many others</a:t>
            </a:r>
          </a:p>
          <a:p>
            <a:pPr marL="342900" marR="0" lvl="0" indent="-342900" fontAlgn="base">
              <a:lnSpc>
                <a:spcPct val="100000"/>
              </a:lnSpc>
              <a:spcBef>
                <a:spcPts val="0"/>
              </a:spcBef>
              <a:spcAft>
                <a:spcPts val="0"/>
              </a:spcAft>
              <a:buFont typeface="Symbol" pitchFamily="2" charset="2"/>
              <a:buChar char=""/>
            </a:pPr>
            <a:r>
              <a:rPr lang="en-US" b="1" dirty="0">
                <a:solidFill>
                  <a:srgbClr val="2267A3"/>
                </a:solidFill>
                <a:effectLst/>
                <a:ea typeface="Times New Roman" panose="02020603050405020304" pitchFamily="18" charset="0"/>
              </a:rPr>
              <a:t>What?</a:t>
            </a:r>
            <a:r>
              <a:rPr lang="en-US" dirty="0">
                <a:effectLst/>
                <a:ea typeface="Times New Roman" panose="02020603050405020304" pitchFamily="18" charset="0"/>
              </a:rPr>
              <a:t> Wide range of conditions such as chronic pain, “brain fog”, shortness of breath, chest pain, and intense fatigue </a:t>
            </a:r>
          </a:p>
          <a:p>
            <a:pPr marL="342900" marR="0" lvl="0" indent="-342900" fontAlgn="base">
              <a:lnSpc>
                <a:spcPct val="100000"/>
              </a:lnSpc>
              <a:spcBef>
                <a:spcPts val="0"/>
              </a:spcBef>
              <a:spcAft>
                <a:spcPts val="0"/>
              </a:spcAft>
              <a:buFont typeface="Symbol" pitchFamily="2" charset="2"/>
              <a:buChar char=""/>
            </a:pPr>
            <a:r>
              <a:rPr lang="en-US" b="1" dirty="0">
                <a:solidFill>
                  <a:srgbClr val="2267A3"/>
                </a:solidFill>
                <a:effectLst/>
                <a:ea typeface="Times New Roman" panose="02020603050405020304" pitchFamily="18" charset="0"/>
              </a:rPr>
              <a:t>How severe?</a:t>
            </a:r>
            <a:r>
              <a:rPr lang="en-US" dirty="0">
                <a:solidFill>
                  <a:srgbClr val="2267A3"/>
                </a:solidFill>
                <a:effectLst/>
                <a:ea typeface="Times New Roman" panose="02020603050405020304" pitchFamily="18" charset="0"/>
              </a:rPr>
              <a:t> </a:t>
            </a:r>
            <a:r>
              <a:rPr lang="en-US" dirty="0">
                <a:effectLst/>
                <a:ea typeface="Times New Roman" panose="02020603050405020304" pitchFamily="18" charset="0"/>
              </a:rPr>
              <a:t>Ranges from mild to debilitating</a:t>
            </a:r>
          </a:p>
          <a:p>
            <a:pPr marL="342900" marR="0" lvl="0" indent="-342900" fontAlgn="base">
              <a:lnSpc>
                <a:spcPct val="100000"/>
              </a:lnSpc>
              <a:spcBef>
                <a:spcPts val="0"/>
              </a:spcBef>
              <a:spcAft>
                <a:spcPts val="0"/>
              </a:spcAft>
              <a:buFont typeface="Symbol" pitchFamily="2" charset="2"/>
              <a:buChar char=""/>
            </a:pPr>
            <a:r>
              <a:rPr lang="en-US" b="1" dirty="0">
                <a:solidFill>
                  <a:srgbClr val="2267A3"/>
                </a:solidFill>
                <a:effectLst/>
                <a:ea typeface="Times New Roman" panose="02020603050405020304" pitchFamily="18" charset="0"/>
              </a:rPr>
              <a:t>When?</a:t>
            </a:r>
            <a:r>
              <a:rPr lang="en-US" dirty="0">
                <a:effectLst/>
                <a:ea typeface="Times New Roman" panose="02020603050405020304" pitchFamily="18" charset="0"/>
              </a:rPr>
              <a:t> Can be persistent, recurrent, or new</a:t>
            </a:r>
          </a:p>
          <a:p>
            <a:pPr marL="342900" marR="0" lvl="0" indent="-342900" fontAlgn="base">
              <a:lnSpc>
                <a:spcPct val="100000"/>
              </a:lnSpc>
              <a:spcBef>
                <a:spcPts val="0"/>
              </a:spcBef>
              <a:spcAft>
                <a:spcPts val="0"/>
              </a:spcAft>
              <a:buFont typeface="Symbol" pitchFamily="2" charset="2"/>
              <a:buChar char=""/>
            </a:pPr>
            <a:r>
              <a:rPr lang="en-US" b="1" dirty="0">
                <a:solidFill>
                  <a:srgbClr val="2267A3"/>
                </a:solidFill>
                <a:effectLst/>
                <a:ea typeface="Times New Roman" panose="02020603050405020304" pitchFamily="18" charset="0"/>
              </a:rPr>
              <a:t>How long?</a:t>
            </a:r>
            <a:r>
              <a:rPr lang="en-US" dirty="0">
                <a:solidFill>
                  <a:srgbClr val="2267A3"/>
                </a:solidFill>
                <a:effectLst/>
                <a:ea typeface="Times New Roman" panose="02020603050405020304" pitchFamily="18" charset="0"/>
              </a:rPr>
              <a:t> </a:t>
            </a:r>
            <a:r>
              <a:rPr lang="en-US" dirty="0">
                <a:effectLst/>
                <a:ea typeface="Times New Roman" panose="02020603050405020304" pitchFamily="18" charset="0"/>
              </a:rPr>
              <a:t>May last for weeks, months, or years</a:t>
            </a:r>
          </a:p>
          <a:p>
            <a:pPr marL="342900" marR="0" lvl="0" indent="-342900" fontAlgn="base">
              <a:lnSpc>
                <a:spcPct val="100000"/>
              </a:lnSpc>
              <a:spcBef>
                <a:spcPts val="0"/>
              </a:spcBef>
              <a:spcAft>
                <a:spcPts val="0"/>
              </a:spcAft>
              <a:buFont typeface="Symbol" pitchFamily="2" charset="2"/>
              <a:buChar char=""/>
            </a:pPr>
            <a:r>
              <a:rPr lang="en-US" b="1" dirty="0">
                <a:solidFill>
                  <a:srgbClr val="2267A3"/>
                </a:solidFill>
                <a:effectLst/>
                <a:ea typeface="Times New Roman" panose="02020603050405020304" pitchFamily="18" charset="0"/>
              </a:rPr>
              <a:t>How common?</a:t>
            </a:r>
            <a:r>
              <a:rPr lang="en-US" dirty="0">
                <a:solidFill>
                  <a:srgbClr val="2267A3"/>
                </a:solidFill>
                <a:effectLst/>
                <a:ea typeface="Times New Roman" panose="02020603050405020304" pitchFamily="18" charset="0"/>
              </a:rPr>
              <a:t> </a:t>
            </a:r>
            <a:r>
              <a:rPr lang="en-US" dirty="0">
                <a:effectLst/>
                <a:ea typeface="Times New Roman" panose="02020603050405020304" pitchFamily="18" charset="0"/>
              </a:rPr>
              <a:t>Now about 1-in-10 people who had COVID-19 </a:t>
            </a:r>
            <a:br>
              <a:rPr lang="en-US" dirty="0">
                <a:effectLst/>
                <a:ea typeface="Times New Roman" panose="02020603050405020304" pitchFamily="18" charset="0"/>
              </a:rPr>
            </a:br>
            <a:r>
              <a:rPr lang="en-US" dirty="0">
                <a:effectLst/>
                <a:ea typeface="Times New Roman" panose="02020603050405020304" pitchFamily="18" charset="0"/>
              </a:rPr>
              <a:t>(used be about 1-in-5)</a:t>
            </a:r>
            <a:endParaRPr lang="en-US" dirty="0">
              <a:ea typeface="Times New Roman" panose="02020603050405020304" pitchFamily="18" charset="0"/>
            </a:endParaRPr>
          </a:p>
          <a:p>
            <a:pPr marL="342900" marR="0" lvl="0" indent="-342900" fontAlgn="base">
              <a:lnSpc>
                <a:spcPct val="100000"/>
              </a:lnSpc>
              <a:spcBef>
                <a:spcPts val="0"/>
              </a:spcBef>
              <a:spcAft>
                <a:spcPts val="0"/>
              </a:spcAft>
              <a:buFont typeface="Symbol" pitchFamily="2" charset="2"/>
              <a:buChar char=""/>
            </a:pPr>
            <a:r>
              <a:rPr lang="en-US" b="1" dirty="0">
                <a:solidFill>
                  <a:srgbClr val="2267A3"/>
                </a:solidFill>
                <a:effectLst/>
                <a:ea typeface="Times New Roman" panose="02020603050405020304" pitchFamily="18" charset="0"/>
              </a:rPr>
              <a:t>Who is at risk of Long COVID?</a:t>
            </a:r>
            <a:r>
              <a:rPr lang="en-US" b="1" dirty="0">
                <a:effectLst/>
                <a:ea typeface="Times New Roman" panose="02020603050405020304" pitchFamily="18" charset="0"/>
              </a:rPr>
              <a:t> </a:t>
            </a:r>
            <a:r>
              <a:rPr lang="en-US" dirty="0">
                <a:effectLst/>
                <a:ea typeface="Times New Roman" panose="02020603050405020304" pitchFamily="18" charset="0"/>
              </a:rPr>
              <a:t>Can affect anyone of any age whether their initial symptoms were nothing, mild, or severe COVID-19. </a:t>
            </a:r>
          </a:p>
          <a:p>
            <a:pPr marL="342900" marR="0" lvl="0" indent="-342900" fontAlgn="base">
              <a:lnSpc>
                <a:spcPct val="100000"/>
              </a:lnSpc>
              <a:spcBef>
                <a:spcPts val="0"/>
              </a:spcBef>
              <a:spcAft>
                <a:spcPts val="0"/>
              </a:spcAft>
              <a:buFont typeface="Symbol" pitchFamily="2" charset="2"/>
              <a:buChar char=""/>
            </a:pPr>
            <a:r>
              <a:rPr lang="en-US" b="1" dirty="0">
                <a:solidFill>
                  <a:srgbClr val="2267A3"/>
                </a:solidFill>
              </a:rPr>
              <a:t>Vaccination reduces your risk</a:t>
            </a:r>
            <a:r>
              <a:rPr lang="en-US" dirty="0">
                <a:solidFill>
                  <a:srgbClr val="2267A3"/>
                </a:solidFill>
              </a:rPr>
              <a:t> </a:t>
            </a:r>
            <a:r>
              <a:rPr lang="en-US" dirty="0"/>
              <a:t>of getting Long COVID</a:t>
            </a:r>
            <a:endParaRPr lang="en-US" b="1" dirty="0"/>
          </a:p>
        </p:txBody>
      </p:sp>
    </p:spTree>
    <p:extLst>
      <p:ext uri="{BB962C8B-B14F-4D97-AF65-F5344CB8AC3E}">
        <p14:creationId xmlns:p14="http://schemas.microsoft.com/office/powerpoint/2010/main" val="18797195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314B3-E439-350D-5256-20BF67A1C0D6}"/>
              </a:ext>
            </a:extLst>
          </p:cNvPr>
          <p:cNvSpPr>
            <a:spLocks noGrp="1"/>
          </p:cNvSpPr>
          <p:nvPr>
            <p:ph type="title"/>
          </p:nvPr>
        </p:nvSpPr>
        <p:spPr/>
        <p:txBody>
          <a:bodyPr/>
          <a:lstStyle/>
          <a:p>
            <a:r>
              <a:rPr lang="en-US"/>
              <a:t>    Hepatitis B</a:t>
            </a:r>
          </a:p>
        </p:txBody>
      </p:sp>
      <p:sp>
        <p:nvSpPr>
          <p:cNvPr id="3" name="Content Placeholder 2">
            <a:extLst>
              <a:ext uri="{FF2B5EF4-FFF2-40B4-BE49-F238E27FC236}">
                <a16:creationId xmlns:a16="http://schemas.microsoft.com/office/drawing/2014/main" id="{2928A5C6-BD1D-79FB-6C43-396F06047D1D}"/>
              </a:ext>
            </a:extLst>
          </p:cNvPr>
          <p:cNvSpPr>
            <a:spLocks noGrp="1"/>
          </p:cNvSpPr>
          <p:nvPr>
            <p:ph idx="1"/>
          </p:nvPr>
        </p:nvSpPr>
        <p:spPr>
          <a:xfrm>
            <a:off x="838200" y="1892528"/>
            <a:ext cx="10515600" cy="4351338"/>
          </a:xfrm>
        </p:spPr>
        <p:txBody>
          <a:bodyPr>
            <a:normAutofit fontScale="92500" lnSpcReduction="10000"/>
          </a:bodyPr>
          <a:lstStyle/>
          <a:p>
            <a:pPr marL="342900" marR="0" lvl="0" indent="-342900">
              <a:lnSpc>
                <a:spcPct val="100000"/>
              </a:lnSpc>
              <a:spcBef>
                <a:spcPts val="0"/>
              </a:spcBef>
              <a:spcAft>
                <a:spcPts val="1200"/>
              </a:spcAft>
              <a:buFont typeface="Symbol" pitchFamily="2" charset="2"/>
              <a:buChar char=""/>
            </a:pPr>
            <a:r>
              <a:rPr lang="en-US" dirty="0">
                <a:effectLst/>
                <a:latin typeface="Calibri" panose="020F0502020204030204" pitchFamily="34" charset="0"/>
                <a:ea typeface="Calibri" panose="020F0502020204030204" pitchFamily="34" charset="0"/>
                <a:cs typeface="Calibri" panose="020F0502020204030204" pitchFamily="34" charset="0"/>
              </a:rPr>
              <a:t>The most common serious liver infection </a:t>
            </a:r>
            <a:br>
              <a:rPr lang="en-US" dirty="0">
                <a:effectLst/>
                <a:latin typeface="Calibri" panose="020F0502020204030204" pitchFamily="34" charset="0"/>
                <a:ea typeface="Calibri" panose="020F0502020204030204" pitchFamily="34" charset="0"/>
                <a:cs typeface="Calibri" panose="020F0502020204030204" pitchFamily="34" charset="0"/>
              </a:rPr>
            </a:br>
            <a:r>
              <a:rPr lang="en-US" dirty="0">
                <a:effectLst/>
                <a:latin typeface="Calibri" panose="020F0502020204030204" pitchFamily="34" charset="0"/>
                <a:ea typeface="Calibri" panose="020F0502020204030204" pitchFamily="34" charset="0"/>
                <a:cs typeface="Calibri" panose="020F0502020204030204" pitchFamily="34" charset="0"/>
              </a:rPr>
              <a:t>in the world</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0000"/>
              </a:lnSpc>
              <a:spcBef>
                <a:spcPts val="0"/>
              </a:spcBef>
              <a:spcAft>
                <a:spcPts val="1200"/>
              </a:spcAft>
              <a:buFont typeface="Symbol" pitchFamily="2" charset="2"/>
              <a:buChar char=""/>
            </a:pPr>
            <a:r>
              <a:rPr lang="en-US" dirty="0">
                <a:effectLst/>
                <a:latin typeface="Calibri" panose="020F0502020204030204" pitchFamily="34" charset="0"/>
                <a:ea typeface="Calibri" panose="020F0502020204030204" pitchFamily="34" charset="0"/>
                <a:cs typeface="Calibri" panose="020F0502020204030204" pitchFamily="34" charset="0"/>
              </a:rPr>
              <a:t>Hepatitis B virus (HBV) attacks liver cells and can lead to liver failure, cirrhosis (scarring), or liver cancer later in life</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0000"/>
              </a:lnSpc>
              <a:spcBef>
                <a:spcPts val="0"/>
              </a:spcBef>
              <a:spcAft>
                <a:spcPts val="1200"/>
              </a:spcAft>
              <a:buFont typeface="Symbol" pitchFamily="2" charset="2"/>
              <a:buChar char=""/>
            </a:pPr>
            <a:r>
              <a:rPr lang="en-US" dirty="0">
                <a:effectLst/>
                <a:latin typeface="Calibri" panose="020F0502020204030204" pitchFamily="34" charset="0"/>
                <a:ea typeface="Calibri" panose="020F0502020204030204" pitchFamily="34" charset="0"/>
                <a:cs typeface="Calibri" panose="020F0502020204030204" pitchFamily="34" charset="0"/>
              </a:rPr>
              <a:t>Spread through direct contact with infected blood and bodily fluids, and from an infected woman to her newborn at birth</a:t>
            </a:r>
          </a:p>
          <a:p>
            <a:r>
              <a:rPr lang="en-US" dirty="0">
                <a:effectLst/>
                <a:latin typeface="Calibri" panose="020F0502020204030204" pitchFamily="34" charset="0"/>
                <a:ea typeface="Calibri" panose="020F0502020204030204" pitchFamily="34" charset="0"/>
                <a:cs typeface="Calibri" panose="020F0502020204030204" pitchFamily="34" charset="0"/>
              </a:rPr>
              <a:t>Vaccination is recommended for:</a:t>
            </a:r>
          </a:p>
          <a:p>
            <a:pPr lvl="1"/>
            <a:r>
              <a:rPr lang="en-US" dirty="0">
                <a:latin typeface="Calibri" panose="020F0502020204030204" pitchFamily="34" charset="0"/>
                <a:ea typeface="Calibri" panose="020F0502020204030204" pitchFamily="34" charset="0"/>
                <a:cs typeface="Calibri" panose="020F0502020204030204" pitchFamily="34" charset="0"/>
              </a:rPr>
              <a:t>A</a:t>
            </a:r>
            <a:r>
              <a:rPr lang="en-US" dirty="0">
                <a:effectLst/>
                <a:latin typeface="Calibri" panose="020F0502020204030204" pitchFamily="34" charset="0"/>
                <a:ea typeface="Calibri" panose="020F0502020204030204" pitchFamily="34" charset="0"/>
                <a:cs typeface="Calibri" panose="020F0502020204030204" pitchFamily="34" charset="0"/>
              </a:rPr>
              <a:t>ll healthcare workers </a:t>
            </a:r>
          </a:p>
          <a:p>
            <a:pPr lvl="1"/>
            <a:r>
              <a:rPr lang="en-US" dirty="0">
                <a:latin typeface="Calibri" panose="020F0502020204030204" pitchFamily="34" charset="0"/>
                <a:ea typeface="Calibri" panose="020F0502020204030204" pitchFamily="34" charset="0"/>
                <a:cs typeface="Calibri" panose="020F0502020204030204" pitchFamily="34" charset="0"/>
              </a:rPr>
              <a:t>E</a:t>
            </a:r>
            <a:r>
              <a:rPr lang="en-US" dirty="0">
                <a:effectLst/>
                <a:latin typeface="Calibri" panose="020F0502020204030204" pitchFamily="34" charset="0"/>
                <a:ea typeface="Calibri" panose="020F0502020204030204" pitchFamily="34" charset="0"/>
                <a:cs typeface="Calibri" panose="020F0502020204030204" pitchFamily="34" charset="0"/>
              </a:rPr>
              <a:t>veryone younger than age 60 years </a:t>
            </a:r>
          </a:p>
          <a:p>
            <a:pPr lvl="1"/>
            <a:r>
              <a:rPr lang="en-US" dirty="0">
                <a:latin typeface="Calibri" panose="020F0502020204030204" pitchFamily="34" charset="0"/>
                <a:ea typeface="Calibri" panose="020F0502020204030204" pitchFamily="34" charset="0"/>
                <a:cs typeface="Calibri" panose="020F0502020204030204" pitchFamily="34" charset="0"/>
              </a:rPr>
              <a:t>People 60+ years who want this protection, especially if </a:t>
            </a:r>
            <a:r>
              <a:rPr lang="en-US" dirty="0">
                <a:effectLst/>
                <a:latin typeface="Calibri" panose="020F0502020204030204" pitchFamily="34" charset="0"/>
                <a:ea typeface="Calibri" panose="020F0502020204030204" pitchFamily="34" charset="0"/>
                <a:cs typeface="Calibri" panose="020F0502020204030204" pitchFamily="34" charset="0"/>
              </a:rPr>
              <a:t>at higher risk</a:t>
            </a:r>
            <a:endParaRPr lang="en-US" dirty="0">
              <a:effectLst/>
              <a:ea typeface="Times New Roman" panose="02020603050405020304" pitchFamily="18" charset="0"/>
            </a:endParaRPr>
          </a:p>
        </p:txBody>
      </p:sp>
      <p:sp>
        <p:nvSpPr>
          <p:cNvPr id="4" name="Freeform 2">
            <a:extLst>
              <a:ext uri="{FF2B5EF4-FFF2-40B4-BE49-F238E27FC236}">
                <a16:creationId xmlns:a16="http://schemas.microsoft.com/office/drawing/2014/main" id="{AC663229-ADCF-A113-65B8-E075F6993544}"/>
              </a:ext>
            </a:extLst>
          </p:cNvPr>
          <p:cNvSpPr/>
          <p:nvPr/>
        </p:nvSpPr>
        <p:spPr>
          <a:xfrm>
            <a:off x="8014064" y="163285"/>
            <a:ext cx="3153608" cy="2386664"/>
          </a:xfrm>
          <a:custGeom>
            <a:avLst/>
            <a:gdLst/>
            <a:ahLst/>
            <a:cxnLst/>
            <a:rect l="l" t="t" r="r" b="b"/>
            <a:pathLst>
              <a:path w="7608770" h="6619630">
                <a:moveTo>
                  <a:pt x="0" y="0"/>
                </a:moveTo>
                <a:lnTo>
                  <a:pt x="7608770" y="0"/>
                </a:lnTo>
                <a:lnTo>
                  <a:pt x="7608770" y="6619630"/>
                </a:lnTo>
                <a:lnTo>
                  <a:pt x="0" y="6619630"/>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Tree>
    <p:extLst>
      <p:ext uri="{BB962C8B-B14F-4D97-AF65-F5344CB8AC3E}">
        <p14:creationId xmlns:p14="http://schemas.microsoft.com/office/powerpoint/2010/main" val="312429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B0705-1DED-6631-EE1D-2727382B8EB2}"/>
              </a:ext>
            </a:extLst>
          </p:cNvPr>
          <p:cNvSpPr>
            <a:spLocks noGrp="1"/>
          </p:cNvSpPr>
          <p:nvPr>
            <p:ph type="title"/>
          </p:nvPr>
        </p:nvSpPr>
        <p:spPr/>
        <p:txBody>
          <a:bodyPr>
            <a:normAutofit/>
          </a:bodyPr>
          <a:lstStyle/>
          <a:p>
            <a:pPr marR="0" lvl="0" algn="ctr">
              <a:lnSpc>
                <a:spcPct val="100000"/>
              </a:lnSpc>
              <a:spcBef>
                <a:spcPts val="0"/>
              </a:spcBef>
              <a:spcAft>
                <a:spcPts val="1200"/>
              </a:spcAft>
            </a:pPr>
            <a:r>
              <a:rPr lang="en-US">
                <a:effectLst/>
                <a:latin typeface="Calibri" panose="020F0502020204030204" pitchFamily="34" charset="0"/>
                <a:ea typeface="Calibri" panose="020F0502020204030204" pitchFamily="34" charset="0"/>
                <a:cs typeface="Calibri" panose="020F0502020204030204" pitchFamily="34" charset="0"/>
              </a:rPr>
              <a:t>Frequently asked questions</a:t>
            </a: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0A88CE7C-1EFB-B880-2E03-5221522E8DA0}"/>
              </a:ext>
            </a:extLst>
          </p:cNvPr>
          <p:cNvSpPr>
            <a:spLocks noGrp="1"/>
          </p:cNvSpPr>
          <p:nvPr>
            <p:ph type="sldNum" sz="quarter" idx="12"/>
          </p:nvPr>
        </p:nvSpPr>
        <p:spPr/>
        <p:txBody>
          <a:bodyPr/>
          <a:lstStyle/>
          <a:p>
            <a:fld id="{6229C22B-4774-6A4F-9027-E795ED4E5985}" type="slidenum">
              <a:rPr lang="en-US" smtClean="0"/>
              <a:t>46</a:t>
            </a:fld>
            <a:endParaRPr lang="en-US"/>
          </a:p>
        </p:txBody>
      </p:sp>
    </p:spTree>
    <p:extLst>
      <p:ext uri="{BB962C8B-B14F-4D97-AF65-F5344CB8AC3E}">
        <p14:creationId xmlns:p14="http://schemas.microsoft.com/office/powerpoint/2010/main" val="11431461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B04830F-59FB-3B68-E5B6-41443081EA3B}"/>
              </a:ext>
            </a:extLst>
          </p:cNvPr>
          <p:cNvSpPr>
            <a:spLocks noGrp="1"/>
          </p:cNvSpPr>
          <p:nvPr>
            <p:ph sz="quarter" idx="4"/>
          </p:nvPr>
        </p:nvSpPr>
        <p:spPr>
          <a:xfrm>
            <a:off x="6172200" y="1595024"/>
            <a:ext cx="5183188" cy="4594639"/>
          </a:xfrm>
        </p:spPr>
        <p:txBody>
          <a:bodyPr/>
          <a:lstStyle/>
          <a:p>
            <a:r>
              <a:rPr lang="en-US"/>
              <a:t>Tend to be a sign of a strong immune system, so these side effects tend to be less common in older adults</a:t>
            </a:r>
            <a:br>
              <a:rPr lang="en-US"/>
            </a:br>
            <a:endParaRPr lang="en-US"/>
          </a:p>
          <a:p>
            <a:r>
              <a:rPr lang="en-US"/>
              <a:t>Fainting is common after any needle stick, so have patients sitting or lying down before, during, and for 15 minutes after vaccination.</a:t>
            </a:r>
          </a:p>
        </p:txBody>
      </p:sp>
      <p:pic>
        <p:nvPicPr>
          <p:cNvPr id="3" name="Picture 2" descr="A poster of a medical procedure&#10;&#10;Description automatically generated with medium confidence">
            <a:extLst>
              <a:ext uri="{FF2B5EF4-FFF2-40B4-BE49-F238E27FC236}">
                <a16:creationId xmlns:a16="http://schemas.microsoft.com/office/drawing/2014/main" id="{2C7545CA-0E40-4CCA-A4BB-BDBE639C24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7775" y="840760"/>
            <a:ext cx="5262976" cy="5262976"/>
          </a:xfrm>
          <a:prstGeom prst="rect">
            <a:avLst/>
          </a:prstGeom>
        </p:spPr>
      </p:pic>
      <p:sp>
        <p:nvSpPr>
          <p:cNvPr id="4" name="Slide Number Placeholder 3">
            <a:extLst>
              <a:ext uri="{FF2B5EF4-FFF2-40B4-BE49-F238E27FC236}">
                <a16:creationId xmlns:a16="http://schemas.microsoft.com/office/drawing/2014/main" id="{EE278C6D-AA64-68CA-0AF3-B837EB07A7E0}"/>
              </a:ext>
            </a:extLst>
          </p:cNvPr>
          <p:cNvSpPr>
            <a:spLocks noGrp="1"/>
          </p:cNvSpPr>
          <p:nvPr>
            <p:ph type="sldNum" sz="quarter" idx="12"/>
          </p:nvPr>
        </p:nvSpPr>
        <p:spPr/>
        <p:txBody>
          <a:bodyPr/>
          <a:lstStyle/>
          <a:p>
            <a:fld id="{6229C22B-4774-6A4F-9027-E795ED4E5985}" type="slidenum">
              <a:rPr lang="en-US" smtClean="0"/>
              <a:t>47</a:t>
            </a:fld>
            <a:endParaRPr lang="en-US"/>
          </a:p>
        </p:txBody>
      </p:sp>
      <p:sp>
        <p:nvSpPr>
          <p:cNvPr id="6" name="Rectangle 5">
            <a:extLst>
              <a:ext uri="{FF2B5EF4-FFF2-40B4-BE49-F238E27FC236}">
                <a16:creationId xmlns:a16="http://schemas.microsoft.com/office/drawing/2014/main" id="{D675B3AF-EFF6-B3B5-CC77-EC98FCE1D68A}"/>
              </a:ext>
            </a:extLst>
          </p:cNvPr>
          <p:cNvSpPr/>
          <p:nvPr/>
        </p:nvSpPr>
        <p:spPr>
          <a:xfrm>
            <a:off x="299627" y="754264"/>
            <a:ext cx="5521124" cy="11219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E419BB77-A22C-0327-4302-9F66DF0D8E54}"/>
              </a:ext>
            </a:extLst>
          </p:cNvPr>
          <p:cNvSpPr txBox="1">
            <a:spLocks/>
          </p:cNvSpPr>
          <p:nvPr/>
        </p:nvSpPr>
        <p:spPr>
          <a:xfrm>
            <a:off x="1118625" y="476319"/>
            <a:ext cx="1023517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rgbClr val="2267A3"/>
                </a:solidFill>
                <a:latin typeface="+mj-lt"/>
                <a:ea typeface="+mj-ea"/>
                <a:cs typeface="+mj-cs"/>
              </a:defRPr>
            </a:lvl1pPr>
          </a:lstStyle>
          <a:p>
            <a:r>
              <a:rPr lang="en-US" dirty="0"/>
              <a:t>What are the </a:t>
            </a:r>
            <a:r>
              <a:rPr lang="en-US" dirty="0">
                <a:solidFill>
                  <a:srgbClr val="00B050"/>
                </a:solidFill>
              </a:rPr>
              <a:t>most common </a:t>
            </a:r>
            <a:r>
              <a:rPr lang="en-US" dirty="0"/>
              <a:t>side effects to vaccines?</a:t>
            </a:r>
          </a:p>
        </p:txBody>
      </p:sp>
    </p:spTree>
    <p:extLst>
      <p:ext uri="{BB962C8B-B14F-4D97-AF65-F5344CB8AC3E}">
        <p14:creationId xmlns:p14="http://schemas.microsoft.com/office/powerpoint/2010/main" val="4858908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F50E-4AD0-CA32-BA5B-AED522C796DE}"/>
              </a:ext>
            </a:extLst>
          </p:cNvPr>
          <p:cNvSpPr>
            <a:spLocks noGrp="1"/>
          </p:cNvSpPr>
          <p:nvPr>
            <p:ph type="title"/>
          </p:nvPr>
        </p:nvSpPr>
        <p:spPr/>
        <p:txBody>
          <a:bodyPr/>
          <a:lstStyle/>
          <a:p>
            <a:r>
              <a:rPr lang="en-US" dirty="0"/>
              <a:t>What is the </a:t>
            </a:r>
            <a:r>
              <a:rPr lang="en-US" dirty="0">
                <a:solidFill>
                  <a:srgbClr val="00B050"/>
                </a:solidFill>
              </a:rPr>
              <a:t>most common </a:t>
            </a:r>
            <a:r>
              <a:rPr lang="en-US" u="sng" dirty="0">
                <a:solidFill>
                  <a:srgbClr val="00B050"/>
                </a:solidFill>
              </a:rPr>
              <a:t>serious</a:t>
            </a:r>
            <a:r>
              <a:rPr lang="en-US" dirty="0"/>
              <a:t> side effect to vaccination?</a:t>
            </a:r>
          </a:p>
        </p:txBody>
      </p:sp>
      <p:sp>
        <p:nvSpPr>
          <p:cNvPr id="4" name="Slide Number Placeholder 3">
            <a:extLst>
              <a:ext uri="{FF2B5EF4-FFF2-40B4-BE49-F238E27FC236}">
                <a16:creationId xmlns:a16="http://schemas.microsoft.com/office/drawing/2014/main" id="{0E0ABE41-079C-A84A-2E06-A773B373124E}"/>
              </a:ext>
            </a:extLst>
          </p:cNvPr>
          <p:cNvSpPr>
            <a:spLocks noGrp="1"/>
          </p:cNvSpPr>
          <p:nvPr>
            <p:ph type="sldNum" sz="quarter" idx="12"/>
          </p:nvPr>
        </p:nvSpPr>
        <p:spPr/>
        <p:txBody>
          <a:bodyPr/>
          <a:lstStyle/>
          <a:p>
            <a:fld id="{6229C22B-4774-6A4F-9027-E795ED4E5985}" type="slidenum">
              <a:rPr lang="en-US" smtClean="0"/>
              <a:t>48</a:t>
            </a:fld>
            <a:endParaRPr lang="en-US"/>
          </a:p>
        </p:txBody>
      </p:sp>
    </p:spTree>
    <p:extLst>
      <p:ext uri="{BB962C8B-B14F-4D97-AF65-F5344CB8AC3E}">
        <p14:creationId xmlns:p14="http://schemas.microsoft.com/office/powerpoint/2010/main" val="32559203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F50E-4AD0-CA32-BA5B-AED522C796DE}"/>
              </a:ext>
            </a:extLst>
          </p:cNvPr>
          <p:cNvSpPr>
            <a:spLocks noGrp="1"/>
          </p:cNvSpPr>
          <p:nvPr>
            <p:ph type="title"/>
          </p:nvPr>
        </p:nvSpPr>
        <p:spPr/>
        <p:txBody>
          <a:bodyPr/>
          <a:lstStyle/>
          <a:p>
            <a:r>
              <a:rPr lang="en-US"/>
              <a:t>Allergic reaction is the </a:t>
            </a:r>
            <a:r>
              <a:rPr lang="en-US">
                <a:solidFill>
                  <a:srgbClr val="00B050"/>
                </a:solidFill>
              </a:rPr>
              <a:t>most common serious</a:t>
            </a:r>
            <a:r>
              <a:rPr lang="en-US"/>
              <a:t> side effect to vaccination</a:t>
            </a:r>
          </a:p>
        </p:txBody>
      </p:sp>
      <p:sp>
        <p:nvSpPr>
          <p:cNvPr id="3" name="Content Placeholder 2">
            <a:extLst>
              <a:ext uri="{FF2B5EF4-FFF2-40B4-BE49-F238E27FC236}">
                <a16:creationId xmlns:a16="http://schemas.microsoft.com/office/drawing/2014/main" id="{25F1E914-F5C2-3F7B-2B1E-B33348F53906}"/>
              </a:ext>
            </a:extLst>
          </p:cNvPr>
          <p:cNvSpPr>
            <a:spLocks noGrp="1"/>
          </p:cNvSpPr>
          <p:nvPr>
            <p:ph sz="half" idx="1"/>
          </p:nvPr>
        </p:nvSpPr>
        <p:spPr>
          <a:xfrm>
            <a:off x="838200" y="1825625"/>
            <a:ext cx="5493026" cy="4932984"/>
          </a:xfrm>
        </p:spPr>
        <p:txBody>
          <a:bodyPr>
            <a:normAutofit/>
          </a:bodyPr>
          <a:lstStyle/>
          <a:p>
            <a:pPr marR="0" lvl="0">
              <a:lnSpc>
                <a:spcPct val="100000"/>
              </a:lnSpc>
              <a:spcBef>
                <a:spcPts val="0"/>
              </a:spcBef>
              <a:spcAft>
                <a:spcPts val="0"/>
              </a:spcAft>
            </a:pPr>
            <a:r>
              <a:rPr lang="en-US" dirty="0">
                <a:effectLst/>
                <a:ea typeface="Calibri" panose="020F0502020204030204" pitchFamily="34" charset="0"/>
                <a:cs typeface="Calibri" panose="020F0502020204030204" pitchFamily="34" charset="0"/>
              </a:rPr>
              <a:t>How common?</a:t>
            </a:r>
            <a:endParaRPr lang="en-US" dirty="0">
              <a:effectLst/>
              <a:ea typeface="Calibri" panose="020F0502020204030204" pitchFamily="34" charset="0"/>
              <a:cs typeface="Times New Roman" panose="02020603050405020304" pitchFamily="18" charset="0"/>
            </a:endParaRPr>
          </a:p>
          <a:p>
            <a:pPr marR="0" lvl="1">
              <a:lnSpc>
                <a:spcPct val="100000"/>
              </a:lnSpc>
              <a:spcBef>
                <a:spcPts val="0"/>
              </a:spcBef>
              <a:spcAft>
                <a:spcPts val="0"/>
              </a:spcAft>
              <a:buFont typeface="Courier New" panose="02070309020205020404" pitchFamily="49" charset="0"/>
              <a:buChar char="o"/>
            </a:pPr>
            <a:r>
              <a:rPr lang="en-US" dirty="0">
                <a:effectLst/>
                <a:ea typeface="Calibri" panose="020F0502020204030204" pitchFamily="34" charset="0"/>
                <a:cs typeface="Calibri" panose="020F0502020204030204" pitchFamily="34" charset="0"/>
              </a:rPr>
              <a:t>1.31 per 1,000,000 doses </a:t>
            </a:r>
            <a:br>
              <a:rPr lang="en-US" dirty="0">
                <a:effectLst/>
                <a:ea typeface="Calibri" panose="020F0502020204030204" pitchFamily="34" charset="0"/>
                <a:cs typeface="Calibri" panose="020F0502020204030204" pitchFamily="34" charset="0"/>
              </a:rPr>
            </a:br>
            <a:r>
              <a:rPr lang="en-US" dirty="0">
                <a:effectLst/>
                <a:ea typeface="Calibri" panose="020F0502020204030204" pitchFamily="34" charset="0"/>
                <a:cs typeface="Calibri" panose="020F0502020204030204" pitchFamily="34" charset="0"/>
              </a:rPr>
              <a:t>for all vaccines</a:t>
            </a:r>
            <a:endParaRPr lang="en-US" dirty="0">
              <a:effectLst/>
              <a:ea typeface="Calibri" panose="020F0502020204030204" pitchFamily="34" charset="0"/>
              <a:cs typeface="Times New Roman" panose="02020603050405020304" pitchFamily="18" charset="0"/>
            </a:endParaRPr>
          </a:p>
          <a:p>
            <a:pPr marR="0" lvl="1">
              <a:lnSpc>
                <a:spcPct val="100000"/>
              </a:lnSpc>
              <a:spcBef>
                <a:spcPts val="0"/>
              </a:spcBef>
              <a:spcAft>
                <a:spcPts val="0"/>
              </a:spcAft>
              <a:buFont typeface="Courier New" panose="02070309020205020404" pitchFamily="49" charset="0"/>
              <a:buChar char="o"/>
            </a:pPr>
            <a:r>
              <a:rPr lang="en-US" dirty="0">
                <a:effectLst/>
                <a:ea typeface="Calibri" panose="020F0502020204030204" pitchFamily="34" charset="0"/>
                <a:cs typeface="Calibri" panose="020F0502020204030204" pitchFamily="34" charset="0"/>
              </a:rPr>
              <a:t>1.35 per 1,000,000 doses </a:t>
            </a:r>
            <a:br>
              <a:rPr lang="en-US" dirty="0">
                <a:effectLst/>
                <a:ea typeface="Calibri" panose="020F0502020204030204" pitchFamily="34" charset="0"/>
                <a:cs typeface="Calibri" panose="020F0502020204030204" pitchFamily="34" charset="0"/>
              </a:rPr>
            </a:br>
            <a:r>
              <a:rPr lang="en-US" dirty="0">
                <a:effectLst/>
                <a:ea typeface="Calibri" panose="020F0502020204030204" pitchFamily="34" charset="0"/>
                <a:cs typeface="Calibri" panose="020F0502020204030204" pitchFamily="34" charset="0"/>
              </a:rPr>
              <a:t>for flu vaccines</a:t>
            </a:r>
            <a:br>
              <a:rPr lang="en-US" dirty="0">
                <a:effectLst/>
                <a:ea typeface="Calibri" panose="020F0502020204030204" pitchFamily="34" charset="0"/>
                <a:cs typeface="Calibri" panose="020F0502020204030204" pitchFamily="34" charset="0"/>
              </a:rPr>
            </a:br>
            <a:endParaRPr lang="en-US" dirty="0">
              <a:effectLst/>
              <a:ea typeface="Calibri" panose="020F0502020204030204" pitchFamily="34" charset="0"/>
              <a:cs typeface="Calibri" panose="020F0502020204030204" pitchFamily="34" charset="0"/>
            </a:endParaRPr>
          </a:p>
          <a:p>
            <a:pPr>
              <a:lnSpc>
                <a:spcPct val="100000"/>
              </a:lnSpc>
              <a:spcBef>
                <a:spcPts val="0"/>
              </a:spcBef>
            </a:pPr>
            <a:r>
              <a:rPr lang="en-US" dirty="0">
                <a:effectLst/>
                <a:ea typeface="Times New Roman" panose="02020603050405020304" pitchFamily="18" charset="0"/>
              </a:rPr>
              <a:t>The person may be treated with a shot of epinephrine.</a:t>
            </a:r>
            <a:endParaRPr lang="en-US" dirty="0">
              <a:effectLst/>
              <a:ea typeface="Calibri" panose="020F0502020204030204" pitchFamily="34" charset="0"/>
              <a:cs typeface="Times New Roman" panose="02020603050405020304" pitchFamily="18" charset="0"/>
            </a:endParaRPr>
          </a:p>
          <a:p>
            <a:pPr marL="0" indent="0">
              <a:buNone/>
            </a:pPr>
            <a:endParaRPr lang="en-US" dirty="0"/>
          </a:p>
        </p:txBody>
      </p:sp>
      <p:pic>
        <p:nvPicPr>
          <p:cNvPr id="5" name="Picture 4" descr="Close-up of a child with rashes&#10;&#10;Description automatically generated">
            <a:extLst>
              <a:ext uri="{FF2B5EF4-FFF2-40B4-BE49-F238E27FC236}">
                <a16:creationId xmlns:a16="http://schemas.microsoft.com/office/drawing/2014/main" id="{433E3F50-9DB6-23F2-2433-6D9E3D0F6F9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15652" y="1825625"/>
            <a:ext cx="4995198" cy="3407741"/>
          </a:xfrm>
          <a:prstGeom prst="rect">
            <a:avLst/>
          </a:prstGeom>
        </p:spPr>
      </p:pic>
      <p:sp>
        <p:nvSpPr>
          <p:cNvPr id="6" name="TextBox 5">
            <a:extLst>
              <a:ext uri="{FF2B5EF4-FFF2-40B4-BE49-F238E27FC236}">
                <a16:creationId xmlns:a16="http://schemas.microsoft.com/office/drawing/2014/main" id="{C758AA71-E591-4832-45BD-5F769AFDA645}"/>
              </a:ext>
            </a:extLst>
          </p:cNvPr>
          <p:cNvSpPr txBox="1"/>
          <p:nvPr/>
        </p:nvSpPr>
        <p:spPr>
          <a:xfrm>
            <a:off x="6569765" y="5446643"/>
            <a:ext cx="5078896" cy="646331"/>
          </a:xfrm>
          <a:prstGeom prst="rect">
            <a:avLst/>
          </a:prstGeom>
          <a:noFill/>
        </p:spPr>
        <p:txBody>
          <a:bodyPr wrap="square" rtlCol="0">
            <a:spAutoFit/>
          </a:bodyPr>
          <a:lstStyle/>
          <a:p>
            <a:r>
              <a:rPr lang="en-US" sz="1800">
                <a:effectLst/>
                <a:ea typeface="Times New Roman" panose="02020603050405020304" pitchFamily="18" charset="0"/>
              </a:rPr>
              <a:t>Photos from King County Medic One</a:t>
            </a:r>
          </a:p>
          <a:p>
            <a:endParaRPr lang="en-US"/>
          </a:p>
        </p:txBody>
      </p:sp>
      <p:sp>
        <p:nvSpPr>
          <p:cNvPr id="4" name="Slide Number Placeholder 3">
            <a:extLst>
              <a:ext uri="{FF2B5EF4-FFF2-40B4-BE49-F238E27FC236}">
                <a16:creationId xmlns:a16="http://schemas.microsoft.com/office/drawing/2014/main" id="{0E0ABE41-079C-A84A-2E06-A773B373124E}"/>
              </a:ext>
            </a:extLst>
          </p:cNvPr>
          <p:cNvSpPr>
            <a:spLocks noGrp="1"/>
          </p:cNvSpPr>
          <p:nvPr>
            <p:ph type="sldNum" sz="quarter" idx="12"/>
          </p:nvPr>
        </p:nvSpPr>
        <p:spPr/>
        <p:txBody>
          <a:bodyPr/>
          <a:lstStyle/>
          <a:p>
            <a:fld id="{6229C22B-4774-6A4F-9027-E795ED4E5985}" type="slidenum">
              <a:rPr lang="en-US" smtClean="0"/>
              <a:t>49</a:t>
            </a:fld>
            <a:endParaRPr lang="en-US"/>
          </a:p>
        </p:txBody>
      </p:sp>
    </p:spTree>
    <p:extLst>
      <p:ext uri="{BB962C8B-B14F-4D97-AF65-F5344CB8AC3E}">
        <p14:creationId xmlns:p14="http://schemas.microsoft.com/office/powerpoint/2010/main" val="3393651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493A1-5F6A-463D-E896-2E0A681351E5}"/>
              </a:ext>
            </a:extLst>
          </p:cNvPr>
          <p:cNvSpPr>
            <a:spLocks noGrp="1"/>
          </p:cNvSpPr>
          <p:nvPr>
            <p:ph type="title"/>
          </p:nvPr>
        </p:nvSpPr>
        <p:spPr>
          <a:xfrm>
            <a:off x="838200" y="-180718"/>
            <a:ext cx="10515600" cy="1325563"/>
          </a:xfrm>
        </p:spPr>
        <p:txBody>
          <a:bodyPr/>
          <a:lstStyle/>
          <a:p>
            <a:r>
              <a:rPr lang="en-US" dirty="0"/>
              <a:t>Three key considerations</a:t>
            </a:r>
          </a:p>
        </p:txBody>
      </p:sp>
      <p:sp>
        <p:nvSpPr>
          <p:cNvPr id="5" name="Slide Number Placeholder 4">
            <a:extLst>
              <a:ext uri="{FF2B5EF4-FFF2-40B4-BE49-F238E27FC236}">
                <a16:creationId xmlns:a16="http://schemas.microsoft.com/office/drawing/2014/main" id="{B42B8D53-39C5-C52B-8757-630BEBA423DF}"/>
              </a:ext>
            </a:extLst>
          </p:cNvPr>
          <p:cNvSpPr>
            <a:spLocks noGrp="1"/>
          </p:cNvSpPr>
          <p:nvPr>
            <p:ph type="sldNum" sz="quarter" idx="12"/>
          </p:nvPr>
        </p:nvSpPr>
        <p:spPr/>
        <p:txBody>
          <a:bodyPr/>
          <a:lstStyle/>
          <a:p>
            <a:fld id="{6229C22B-4774-6A4F-9027-E795ED4E5985}" type="slidenum">
              <a:rPr lang="en-US" smtClean="0"/>
              <a:t>5</a:t>
            </a:fld>
            <a:endParaRPr lang="en-US" dirty="0"/>
          </a:p>
        </p:txBody>
      </p:sp>
      <p:pic>
        <p:nvPicPr>
          <p:cNvPr id="10" name="Picture 9" descr="A group of people wearing scrubs&#10;&#10;Description automatically generated">
            <a:extLst>
              <a:ext uri="{FF2B5EF4-FFF2-40B4-BE49-F238E27FC236}">
                <a16:creationId xmlns:a16="http://schemas.microsoft.com/office/drawing/2014/main" id="{92C9AD37-8E0A-2C43-FFAC-95571C02540B}"/>
              </a:ext>
            </a:extLst>
          </p:cNvPr>
          <p:cNvPicPr>
            <a:picLocks noChangeAspect="1"/>
          </p:cNvPicPr>
          <p:nvPr/>
        </p:nvPicPr>
        <p:blipFill>
          <a:blip r:embed="rId3"/>
          <a:stretch>
            <a:fillRect/>
          </a:stretch>
        </p:blipFill>
        <p:spPr>
          <a:xfrm>
            <a:off x="84221" y="1281370"/>
            <a:ext cx="12014886" cy="5576630"/>
          </a:xfrm>
          <a:prstGeom prst="rect">
            <a:avLst/>
          </a:prstGeom>
        </p:spPr>
      </p:pic>
      <p:grpSp>
        <p:nvGrpSpPr>
          <p:cNvPr id="11" name="Group 10">
            <a:extLst>
              <a:ext uri="{FF2B5EF4-FFF2-40B4-BE49-F238E27FC236}">
                <a16:creationId xmlns:a16="http://schemas.microsoft.com/office/drawing/2014/main" id="{1753BD6C-193E-7BD4-95BF-04C34BE4945F}"/>
              </a:ext>
            </a:extLst>
          </p:cNvPr>
          <p:cNvGrpSpPr/>
          <p:nvPr/>
        </p:nvGrpSpPr>
        <p:grpSpPr>
          <a:xfrm>
            <a:off x="1393371" y="824170"/>
            <a:ext cx="9046029" cy="914400"/>
            <a:chOff x="1393371" y="824170"/>
            <a:chExt cx="9046029" cy="914400"/>
          </a:xfrm>
        </p:grpSpPr>
        <p:pic>
          <p:nvPicPr>
            <p:cNvPr id="4" name="Graphic 3" descr="Badge 1 with solid fill">
              <a:extLst>
                <a:ext uri="{FF2B5EF4-FFF2-40B4-BE49-F238E27FC236}">
                  <a16:creationId xmlns:a16="http://schemas.microsoft.com/office/drawing/2014/main" id="{96F5DF3E-960D-431B-7628-84F2871FCA8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93371" y="824170"/>
              <a:ext cx="914400" cy="914400"/>
            </a:xfrm>
            <a:prstGeom prst="rect">
              <a:avLst/>
            </a:prstGeom>
          </p:spPr>
        </p:pic>
        <p:pic>
          <p:nvPicPr>
            <p:cNvPr id="7" name="Graphic 6" descr="Badge with solid fill">
              <a:extLst>
                <a:ext uri="{FF2B5EF4-FFF2-40B4-BE49-F238E27FC236}">
                  <a16:creationId xmlns:a16="http://schemas.microsoft.com/office/drawing/2014/main" id="{26545F7B-B50C-FC93-307F-F7140E55781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59185" y="824170"/>
              <a:ext cx="914400" cy="914400"/>
            </a:xfrm>
            <a:prstGeom prst="rect">
              <a:avLst/>
            </a:prstGeom>
          </p:spPr>
        </p:pic>
        <p:pic>
          <p:nvPicPr>
            <p:cNvPr id="9" name="Graphic 8" descr="Badge 3 with solid fill">
              <a:extLst>
                <a:ext uri="{FF2B5EF4-FFF2-40B4-BE49-F238E27FC236}">
                  <a16:creationId xmlns:a16="http://schemas.microsoft.com/office/drawing/2014/main" id="{A8E9480E-B304-7D54-3E6E-B8A37B4F181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525000" y="824170"/>
              <a:ext cx="914400" cy="914400"/>
            </a:xfrm>
            <a:prstGeom prst="rect">
              <a:avLst/>
            </a:prstGeom>
          </p:spPr>
        </p:pic>
      </p:grpSp>
    </p:spTree>
    <p:extLst>
      <p:ext uri="{BB962C8B-B14F-4D97-AF65-F5344CB8AC3E}">
        <p14:creationId xmlns:p14="http://schemas.microsoft.com/office/powerpoint/2010/main" val="25468556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F50E-4AD0-CA32-BA5B-AED522C796DE}"/>
              </a:ext>
            </a:extLst>
          </p:cNvPr>
          <p:cNvSpPr>
            <a:spLocks noGrp="1"/>
          </p:cNvSpPr>
          <p:nvPr>
            <p:ph type="title"/>
          </p:nvPr>
        </p:nvSpPr>
        <p:spPr>
          <a:xfrm>
            <a:off x="838200" y="664928"/>
            <a:ext cx="10515600" cy="1458025"/>
          </a:xfrm>
        </p:spPr>
        <p:txBody>
          <a:bodyPr>
            <a:noAutofit/>
          </a:bodyPr>
          <a:lstStyle/>
          <a:p>
            <a:pPr marL="0" marR="0">
              <a:spcBef>
                <a:spcPts val="0"/>
              </a:spcBef>
              <a:spcAft>
                <a:spcPts val="0"/>
              </a:spcAft>
            </a:pPr>
            <a:r>
              <a:rPr lang="en-US" dirty="0">
                <a:effectLst/>
                <a:ea typeface="Times New Roman" panose="02020603050405020304" pitchFamily="18" charset="0"/>
              </a:rPr>
              <a:t>What are the serious side effects to flu and COVID vaccines?</a:t>
            </a:r>
          </a:p>
        </p:txBody>
      </p:sp>
      <p:sp>
        <p:nvSpPr>
          <p:cNvPr id="4" name="Slide Number Placeholder 3">
            <a:extLst>
              <a:ext uri="{FF2B5EF4-FFF2-40B4-BE49-F238E27FC236}">
                <a16:creationId xmlns:a16="http://schemas.microsoft.com/office/drawing/2014/main" id="{0E0ABE41-079C-A84A-2E06-A773B373124E}"/>
              </a:ext>
            </a:extLst>
          </p:cNvPr>
          <p:cNvSpPr>
            <a:spLocks noGrp="1"/>
          </p:cNvSpPr>
          <p:nvPr>
            <p:ph type="sldNum" sz="quarter" idx="12"/>
          </p:nvPr>
        </p:nvSpPr>
        <p:spPr/>
        <p:txBody>
          <a:bodyPr/>
          <a:lstStyle/>
          <a:p>
            <a:fld id="{6229C22B-4774-6A4F-9027-E795ED4E5985}" type="slidenum">
              <a:rPr lang="en-US" smtClean="0"/>
              <a:t>50</a:t>
            </a:fld>
            <a:endParaRPr lang="en-US"/>
          </a:p>
        </p:txBody>
      </p:sp>
      <p:sp>
        <p:nvSpPr>
          <p:cNvPr id="3" name="Freeform 20">
            <a:extLst>
              <a:ext uri="{FF2B5EF4-FFF2-40B4-BE49-F238E27FC236}">
                <a16:creationId xmlns:a16="http://schemas.microsoft.com/office/drawing/2014/main" id="{0303C5E5-9C9D-379B-1257-3224A069054D}"/>
              </a:ext>
            </a:extLst>
          </p:cNvPr>
          <p:cNvSpPr/>
          <p:nvPr/>
        </p:nvSpPr>
        <p:spPr>
          <a:xfrm rot="16200000">
            <a:off x="128937" y="119702"/>
            <a:ext cx="1458023" cy="1442117"/>
          </a:xfrm>
          <a:custGeom>
            <a:avLst/>
            <a:gdLst/>
            <a:ahLst/>
            <a:cxnLst/>
            <a:rect l="l" t="t" r="r" b="b"/>
            <a:pathLst>
              <a:path w="1555225" h="1538258">
                <a:moveTo>
                  <a:pt x="0" y="0"/>
                </a:moveTo>
                <a:lnTo>
                  <a:pt x="1555224" y="0"/>
                </a:lnTo>
                <a:lnTo>
                  <a:pt x="1555224" y="1538258"/>
                </a:lnTo>
                <a:lnTo>
                  <a:pt x="0" y="15382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688"/>
          </a:p>
        </p:txBody>
      </p:sp>
    </p:spTree>
    <p:extLst>
      <p:ext uri="{BB962C8B-B14F-4D97-AF65-F5344CB8AC3E}">
        <p14:creationId xmlns:p14="http://schemas.microsoft.com/office/powerpoint/2010/main" val="16984647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F9BCE-0CFB-39AA-B9B5-FBEFB0E3BBE6}"/>
              </a:ext>
            </a:extLst>
          </p:cNvPr>
          <p:cNvSpPr>
            <a:spLocks noGrp="1"/>
          </p:cNvSpPr>
          <p:nvPr>
            <p:ph type="title"/>
          </p:nvPr>
        </p:nvSpPr>
        <p:spPr/>
        <p:txBody>
          <a:bodyPr/>
          <a:lstStyle/>
          <a:p>
            <a:r>
              <a:rPr lang="en-US" dirty="0"/>
              <a:t>Possible serious side effect: </a:t>
            </a:r>
            <a:r>
              <a:rPr lang="en-US" i="1" dirty="0"/>
              <a:t>Flu vaccine</a:t>
            </a:r>
          </a:p>
        </p:txBody>
      </p:sp>
      <p:sp>
        <p:nvSpPr>
          <p:cNvPr id="3" name="Content Placeholder 2">
            <a:extLst>
              <a:ext uri="{FF2B5EF4-FFF2-40B4-BE49-F238E27FC236}">
                <a16:creationId xmlns:a16="http://schemas.microsoft.com/office/drawing/2014/main" id="{C53FBFB8-0422-2FBC-2663-09223522D4D4}"/>
              </a:ext>
            </a:extLst>
          </p:cNvPr>
          <p:cNvSpPr>
            <a:spLocks noGrp="1"/>
          </p:cNvSpPr>
          <p:nvPr>
            <p:ph sz="half" idx="1"/>
          </p:nvPr>
        </p:nvSpPr>
        <p:spPr>
          <a:xfrm>
            <a:off x="857948" y="1740347"/>
            <a:ext cx="5181600" cy="4351338"/>
          </a:xfrm>
        </p:spPr>
        <p:txBody>
          <a:bodyPr>
            <a:normAutofit lnSpcReduction="10000"/>
          </a:bodyPr>
          <a:lstStyle/>
          <a:p>
            <a:pPr marL="0" marR="0" indent="0">
              <a:lnSpc>
                <a:spcPct val="100000"/>
              </a:lnSpc>
              <a:spcBef>
                <a:spcPts val="0"/>
              </a:spcBef>
              <a:spcAft>
                <a:spcPts val="600"/>
              </a:spcAft>
              <a:buNone/>
            </a:pPr>
            <a:r>
              <a:rPr lang="en-US" b="1">
                <a:effectLst/>
                <a:ea typeface="Times New Roman" panose="02020603050405020304" pitchFamily="18" charset="0"/>
              </a:rPr>
              <a:t>Guillain-Barre Syndrome (GBS) </a:t>
            </a:r>
            <a:endParaRPr lang="en-US">
              <a:effectLst/>
              <a:ea typeface="Times New Roman" panose="02020603050405020304" pitchFamily="18" charset="0"/>
            </a:endParaRPr>
          </a:p>
          <a:p>
            <a:pPr marL="342900" marR="0" lvl="0" indent="-342900">
              <a:lnSpc>
                <a:spcPct val="100000"/>
              </a:lnSpc>
              <a:spcBef>
                <a:spcPts val="0"/>
              </a:spcBef>
              <a:spcAft>
                <a:spcPts val="600"/>
              </a:spcAft>
              <a:buFont typeface="Symbol" pitchFamily="2" charset="2"/>
              <a:buChar char=""/>
            </a:pPr>
            <a:r>
              <a:rPr lang="en-US">
                <a:effectLst/>
                <a:ea typeface="Calibri" panose="020F0502020204030204" pitchFamily="34" charset="0"/>
                <a:cs typeface="Calibri" panose="020F0502020204030204" pitchFamily="34" charset="0"/>
              </a:rPr>
              <a:t>Damage to nerves</a:t>
            </a:r>
            <a:endParaRPr lang="en-US">
              <a:ea typeface="Calibri" panose="020F0502020204030204" pitchFamily="34" charset="0"/>
              <a:cs typeface="Calibri" panose="020F0502020204030204" pitchFamily="34" charset="0"/>
            </a:endParaRPr>
          </a:p>
          <a:p>
            <a:pPr marL="342900" marR="0" lvl="0" indent="-342900">
              <a:lnSpc>
                <a:spcPct val="100000"/>
              </a:lnSpc>
              <a:spcBef>
                <a:spcPts val="0"/>
              </a:spcBef>
              <a:spcAft>
                <a:spcPts val="600"/>
              </a:spcAft>
              <a:buFont typeface="Symbol" pitchFamily="2" charset="2"/>
              <a:buChar char=""/>
            </a:pPr>
            <a:r>
              <a:rPr lang="en-US">
                <a:effectLst/>
                <a:ea typeface="Calibri" panose="020F0502020204030204" pitchFamily="34" charset="0"/>
                <a:cs typeface="Calibri" panose="020F0502020204030204" pitchFamily="34" charset="0"/>
              </a:rPr>
              <a:t>Usually goes away on its own, but may persist</a:t>
            </a:r>
            <a:endParaRPr lang="en-US">
              <a:effectLst/>
              <a:ea typeface="Calibri" panose="020F0502020204030204" pitchFamily="34" charset="0"/>
              <a:cs typeface="Times New Roman" panose="02020603050405020304" pitchFamily="18" charset="0"/>
            </a:endParaRPr>
          </a:p>
          <a:p>
            <a:pPr marL="342900" marR="0" lvl="0" indent="-342900">
              <a:lnSpc>
                <a:spcPct val="100000"/>
              </a:lnSpc>
              <a:spcBef>
                <a:spcPts val="0"/>
              </a:spcBef>
              <a:spcAft>
                <a:spcPts val="600"/>
              </a:spcAft>
              <a:buFont typeface="Symbol" pitchFamily="2" charset="2"/>
              <a:buChar char=""/>
            </a:pPr>
            <a:r>
              <a:rPr lang="en-US">
                <a:effectLst/>
                <a:ea typeface="Calibri" panose="020F0502020204030204" pitchFamily="34" charset="0"/>
                <a:cs typeface="Calibri" panose="020F0502020204030204" pitchFamily="34" charset="0"/>
              </a:rPr>
              <a:t>0 to 2 cases after each 1,000,000 doses of flu shot </a:t>
            </a:r>
            <a:br>
              <a:rPr lang="en-US">
                <a:effectLst/>
                <a:ea typeface="Calibri" panose="020F0502020204030204" pitchFamily="34" charset="0"/>
                <a:cs typeface="Calibri" panose="020F0502020204030204" pitchFamily="34" charset="0"/>
              </a:rPr>
            </a:br>
            <a:r>
              <a:rPr lang="en-US">
                <a:effectLst/>
                <a:ea typeface="Calibri" panose="020F0502020204030204" pitchFamily="34" charset="0"/>
                <a:cs typeface="Calibri" panose="020F0502020204030204" pitchFamily="34" charset="0"/>
              </a:rPr>
              <a:t>(not after nose spray)</a:t>
            </a:r>
            <a:endParaRPr lang="en-US">
              <a:effectLst/>
              <a:ea typeface="Calibri" panose="020F0502020204030204" pitchFamily="34" charset="0"/>
              <a:cs typeface="Times New Roman" panose="02020603050405020304" pitchFamily="18" charset="0"/>
            </a:endParaRPr>
          </a:p>
          <a:p>
            <a:pPr marL="342900" marR="0" lvl="0" indent="-342900">
              <a:lnSpc>
                <a:spcPct val="100000"/>
              </a:lnSpc>
              <a:spcBef>
                <a:spcPts val="0"/>
              </a:spcBef>
              <a:spcAft>
                <a:spcPts val="600"/>
              </a:spcAft>
              <a:buFont typeface="Symbol" pitchFamily="2" charset="2"/>
              <a:buChar char=""/>
            </a:pPr>
            <a:r>
              <a:rPr lang="en-US" b="1">
                <a:effectLst/>
                <a:highlight>
                  <a:srgbClr val="FFFF00"/>
                </a:highlight>
                <a:ea typeface="Calibri" panose="020F0502020204030204" pitchFamily="34" charset="0"/>
                <a:cs typeface="Calibri" panose="020F0502020204030204" pitchFamily="34" charset="0"/>
              </a:rPr>
              <a:t>Almost 5 times more common after natural flu disease than after flu shot</a:t>
            </a:r>
            <a:endParaRPr lang="en-US" b="1">
              <a:effectLst/>
              <a:highlight>
                <a:srgbClr val="FFFF00"/>
              </a:highlight>
              <a:ea typeface="Calibri" panose="020F0502020204030204" pitchFamily="34" charset="0"/>
              <a:cs typeface="Times New Roman" panose="02020603050405020304" pitchFamily="18" charset="0"/>
            </a:endParaRPr>
          </a:p>
        </p:txBody>
      </p:sp>
      <p:pic>
        <p:nvPicPr>
          <p:cNvPr id="6" name="Picture 5" descr="A blue and white sign with black text&#10;&#10;Description automatically generated">
            <a:extLst>
              <a:ext uri="{FF2B5EF4-FFF2-40B4-BE49-F238E27FC236}">
                <a16:creationId xmlns:a16="http://schemas.microsoft.com/office/drawing/2014/main" id="{5F79F4E2-B131-AF71-329A-B7B04FF01D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86249" y="1520686"/>
            <a:ext cx="4075637" cy="4790661"/>
          </a:xfrm>
          <a:prstGeom prst="rect">
            <a:avLst/>
          </a:prstGeom>
          <a:solidFill>
            <a:srgbClr val="2267A3"/>
          </a:solidFill>
          <a:ln>
            <a:noFill/>
          </a:ln>
        </p:spPr>
      </p:pic>
      <p:sp>
        <p:nvSpPr>
          <p:cNvPr id="4" name="Slide Number Placeholder 3">
            <a:extLst>
              <a:ext uri="{FF2B5EF4-FFF2-40B4-BE49-F238E27FC236}">
                <a16:creationId xmlns:a16="http://schemas.microsoft.com/office/drawing/2014/main" id="{CDA54C62-2F3E-E63D-2989-A87165914A03}"/>
              </a:ext>
            </a:extLst>
          </p:cNvPr>
          <p:cNvSpPr>
            <a:spLocks noGrp="1"/>
          </p:cNvSpPr>
          <p:nvPr>
            <p:ph type="sldNum" sz="quarter" idx="12"/>
          </p:nvPr>
        </p:nvSpPr>
        <p:spPr/>
        <p:txBody>
          <a:bodyPr/>
          <a:lstStyle/>
          <a:p>
            <a:fld id="{6229C22B-4774-6A4F-9027-E795ED4E5985}" type="slidenum">
              <a:rPr lang="en-US" smtClean="0"/>
              <a:t>51</a:t>
            </a:fld>
            <a:endParaRPr lang="en-US"/>
          </a:p>
        </p:txBody>
      </p:sp>
      <p:sp>
        <p:nvSpPr>
          <p:cNvPr id="5" name="Freeform 20">
            <a:extLst>
              <a:ext uri="{FF2B5EF4-FFF2-40B4-BE49-F238E27FC236}">
                <a16:creationId xmlns:a16="http://schemas.microsoft.com/office/drawing/2014/main" id="{25F90266-65EE-3E17-AC47-81872035E896}"/>
              </a:ext>
            </a:extLst>
          </p:cNvPr>
          <p:cNvSpPr/>
          <p:nvPr/>
        </p:nvSpPr>
        <p:spPr>
          <a:xfrm rot="16200000">
            <a:off x="128937" y="119702"/>
            <a:ext cx="1458023" cy="1442117"/>
          </a:xfrm>
          <a:custGeom>
            <a:avLst/>
            <a:gdLst/>
            <a:ahLst/>
            <a:cxnLst/>
            <a:rect l="l" t="t" r="r" b="b"/>
            <a:pathLst>
              <a:path w="1555225" h="1538258">
                <a:moveTo>
                  <a:pt x="0" y="0"/>
                </a:moveTo>
                <a:lnTo>
                  <a:pt x="1555224" y="0"/>
                </a:lnTo>
                <a:lnTo>
                  <a:pt x="1555224" y="1538258"/>
                </a:lnTo>
                <a:lnTo>
                  <a:pt x="0" y="15382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688"/>
          </a:p>
        </p:txBody>
      </p:sp>
    </p:spTree>
    <p:extLst>
      <p:ext uri="{BB962C8B-B14F-4D97-AF65-F5344CB8AC3E}">
        <p14:creationId xmlns:p14="http://schemas.microsoft.com/office/powerpoint/2010/main" val="19167036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F9BCE-0CFB-39AA-B9B5-FBEFB0E3BBE6}"/>
              </a:ext>
            </a:extLst>
          </p:cNvPr>
          <p:cNvSpPr>
            <a:spLocks noGrp="1"/>
          </p:cNvSpPr>
          <p:nvPr>
            <p:ph type="title"/>
          </p:nvPr>
        </p:nvSpPr>
        <p:spPr/>
        <p:txBody>
          <a:bodyPr/>
          <a:lstStyle/>
          <a:p>
            <a:r>
              <a:rPr lang="en-US" dirty="0"/>
              <a:t>Possible serious side effects: </a:t>
            </a:r>
            <a:r>
              <a:rPr lang="en-US" i="1" dirty="0"/>
              <a:t>COVID-19 vaccine</a:t>
            </a:r>
          </a:p>
        </p:txBody>
      </p:sp>
      <p:sp>
        <p:nvSpPr>
          <p:cNvPr id="3" name="Content Placeholder 2">
            <a:extLst>
              <a:ext uri="{FF2B5EF4-FFF2-40B4-BE49-F238E27FC236}">
                <a16:creationId xmlns:a16="http://schemas.microsoft.com/office/drawing/2014/main" id="{C53FBFB8-0422-2FBC-2663-09223522D4D4}"/>
              </a:ext>
            </a:extLst>
          </p:cNvPr>
          <p:cNvSpPr>
            <a:spLocks noGrp="1"/>
          </p:cNvSpPr>
          <p:nvPr>
            <p:ph sz="half" idx="1"/>
          </p:nvPr>
        </p:nvSpPr>
        <p:spPr>
          <a:xfrm>
            <a:off x="838200" y="1690688"/>
            <a:ext cx="10214113" cy="4351338"/>
          </a:xfrm>
        </p:spPr>
        <p:txBody>
          <a:bodyPr>
            <a:noAutofit/>
          </a:bodyPr>
          <a:lstStyle/>
          <a:p>
            <a:pPr fontAlgn="base">
              <a:lnSpc>
                <a:spcPct val="100000"/>
              </a:lnSpc>
              <a:spcBef>
                <a:spcPts val="0"/>
              </a:spcBef>
              <a:spcAft>
                <a:spcPts val="1200"/>
              </a:spcAft>
            </a:pPr>
            <a:r>
              <a:rPr lang="en-US" dirty="0">
                <a:solidFill>
                  <a:srgbClr val="000000"/>
                </a:solidFill>
                <a:effectLst/>
                <a:ea typeface="Times New Roman" panose="02020603050405020304" pitchFamily="18" charset="0"/>
              </a:rPr>
              <a:t>Definitions: myocarditis -- inflamed heart muscle; </a:t>
            </a:r>
            <a:br>
              <a:rPr lang="en-US" dirty="0">
                <a:solidFill>
                  <a:srgbClr val="000000"/>
                </a:solidFill>
                <a:effectLst/>
                <a:ea typeface="Times New Roman" panose="02020603050405020304" pitchFamily="18" charset="0"/>
              </a:rPr>
            </a:br>
            <a:r>
              <a:rPr lang="en-US" dirty="0">
                <a:solidFill>
                  <a:srgbClr val="000000"/>
                </a:solidFill>
                <a:effectLst/>
                <a:ea typeface="Times New Roman" panose="02020603050405020304" pitchFamily="18" charset="0"/>
              </a:rPr>
              <a:t>pericarditis -- inflamed sack that surrounds the heart</a:t>
            </a:r>
          </a:p>
          <a:p>
            <a:pPr fontAlgn="base">
              <a:lnSpc>
                <a:spcPct val="100000"/>
              </a:lnSpc>
              <a:spcBef>
                <a:spcPts val="0"/>
              </a:spcBef>
              <a:spcAft>
                <a:spcPts val="1200"/>
              </a:spcAft>
            </a:pPr>
            <a:r>
              <a:rPr lang="en-US" dirty="0">
                <a:solidFill>
                  <a:srgbClr val="000000"/>
                </a:solidFill>
                <a:effectLst/>
                <a:ea typeface="Times New Roman" panose="02020603050405020304" pitchFamily="18" charset="0"/>
              </a:rPr>
              <a:t>People are </a:t>
            </a:r>
            <a:r>
              <a:rPr lang="en-US" b="1" dirty="0">
                <a:solidFill>
                  <a:srgbClr val="2267A3"/>
                </a:solidFill>
                <a:effectLst/>
                <a:highlight>
                  <a:srgbClr val="FFFF00"/>
                </a:highlight>
                <a:ea typeface="Times New Roman" panose="02020603050405020304" pitchFamily="18" charset="0"/>
              </a:rPr>
              <a:t>more likely to have these conditions after being infected with the COVID-19 virus </a:t>
            </a:r>
            <a:r>
              <a:rPr lang="en-US" dirty="0">
                <a:solidFill>
                  <a:srgbClr val="000000"/>
                </a:solidFill>
                <a:effectLst/>
                <a:highlight>
                  <a:srgbClr val="FFFF00"/>
                </a:highlight>
                <a:ea typeface="Times New Roman" panose="02020603050405020304" pitchFamily="18" charset="0"/>
              </a:rPr>
              <a:t>than after COVID vaccine </a:t>
            </a:r>
          </a:p>
          <a:p>
            <a:pPr fontAlgn="base">
              <a:lnSpc>
                <a:spcPct val="100000"/>
              </a:lnSpc>
              <a:spcBef>
                <a:spcPts val="0"/>
              </a:spcBef>
              <a:spcAft>
                <a:spcPts val="1200"/>
              </a:spcAft>
            </a:pPr>
            <a:r>
              <a:rPr lang="en-US" dirty="0">
                <a:solidFill>
                  <a:srgbClr val="000000"/>
                </a:solidFill>
                <a:ea typeface="Times New Roman" panose="02020603050405020304" pitchFamily="18" charset="0"/>
              </a:rPr>
              <a:t>M</a:t>
            </a:r>
            <a:r>
              <a:rPr lang="en-US" dirty="0">
                <a:solidFill>
                  <a:srgbClr val="000000"/>
                </a:solidFill>
                <a:effectLst/>
                <a:ea typeface="Times New Roman" panose="02020603050405020304" pitchFamily="18" charset="0"/>
              </a:rPr>
              <a:t>ost patients who developed one of these conditions after COVID-19 vaccination felt better quickly with medicine and rest</a:t>
            </a:r>
          </a:p>
          <a:p>
            <a:pPr fontAlgn="base">
              <a:lnSpc>
                <a:spcPct val="100000"/>
              </a:lnSpc>
              <a:spcBef>
                <a:spcPts val="0"/>
              </a:spcBef>
              <a:spcAft>
                <a:spcPts val="1200"/>
              </a:spcAft>
            </a:pPr>
            <a:r>
              <a:rPr lang="en-US" dirty="0">
                <a:solidFill>
                  <a:srgbClr val="000000"/>
                </a:solidFill>
                <a:effectLst/>
                <a:ea typeface="Times New Roman" panose="02020603050405020304" pitchFamily="18" charset="0"/>
              </a:rPr>
              <a:t>For every </a:t>
            </a:r>
            <a:r>
              <a:rPr lang="en-US" b="1" dirty="0">
                <a:solidFill>
                  <a:srgbClr val="000000"/>
                </a:solidFill>
                <a:effectLst/>
                <a:ea typeface="Times New Roman" panose="02020603050405020304" pitchFamily="18" charset="0"/>
              </a:rPr>
              <a:t>1 million </a:t>
            </a:r>
            <a:r>
              <a:rPr lang="en-US" dirty="0">
                <a:solidFill>
                  <a:srgbClr val="000000"/>
                </a:solidFill>
                <a:effectLst/>
                <a:ea typeface="Times New Roman" panose="02020603050405020304" pitchFamily="18" charset="0"/>
              </a:rPr>
              <a:t>vaccine doses there are about 50-100 cases of these heart conditions in adolescent males (the highest risk group).</a:t>
            </a:r>
          </a:p>
        </p:txBody>
      </p:sp>
      <mc:AlternateContent xmlns:mc="http://schemas.openxmlformats.org/markup-compatibility/2006">
        <mc:Choice xmlns:am3d="http://schemas.microsoft.com/office/drawing/2017/model3d" Requires="am3d">
          <p:graphicFrame>
            <p:nvGraphicFramePr>
              <p:cNvPr id="4" name="3D Model 3" descr="Beating heart">
                <a:extLst>
                  <a:ext uri="{FF2B5EF4-FFF2-40B4-BE49-F238E27FC236}">
                    <a16:creationId xmlns:a16="http://schemas.microsoft.com/office/drawing/2014/main" id="{85E2243A-3FE4-01A9-B740-3D281540EEA5}"/>
                  </a:ext>
                </a:extLst>
              </p:cNvPr>
              <p:cNvGraphicFramePr>
                <a:graphicFrameLocks noChangeAspect="1"/>
              </p:cNvGraphicFramePr>
              <p:nvPr/>
            </p:nvGraphicFramePr>
            <p:xfrm rot="355032">
              <a:off x="9799481" y="1193396"/>
              <a:ext cx="1837694" cy="2598118"/>
            </p:xfrm>
            <a:graphic>
              <a:graphicData uri="http://schemas.microsoft.com/office/drawing/2017/model3d">
                <am3d:model3d r:embed="rId3">
                  <am3d:spPr>
                    <a:xfrm rot="355032">
                      <a:off x="0" y="0"/>
                      <a:ext cx="1837694" cy="2598118"/>
                    </a:xfrm>
                    <a:prstGeom prst="rect">
                      <a:avLst/>
                    </a:prstGeom>
                  </am3d:spPr>
                  <am3d:camera>
                    <am3d:pos x="0" y="0" z="64201578"/>
                    <am3d:up dx="0" dy="36000000" dz="0"/>
                    <am3d:lookAt x="0" y="0" z="0"/>
                    <am3d:perspective fov="2700000"/>
                  </am3d:camera>
                  <am3d:trans>
                    <am3d:meterPerModelUnit n="5624546" d="1000000"/>
                    <am3d:preTrans dx="225996" dy="-17636886" dz="3137461"/>
                    <am3d:scale>
                      <am3d:sx n="1000000" d="1000000"/>
                      <am3d:sy n="1000000" d="1000000"/>
                      <am3d:sz n="1000000" d="1000000"/>
                    </am3d:scale>
                    <am3d:rot/>
                    <am3d:postTrans dx="0" dy="0" dz="0"/>
                  </am3d:trans>
                  <am3d:raster rName="Office3DRenderer" rVer="16.0.8326">
                    <am3d:blip r:embed="rId4"/>
                  </am3d:raster>
                  <am3d:extLst>
                    <a:ext uri="{E9DE012E-A134-456F-84FE-255F9AAD75C6}">
                      <a3danim:posterFrame xmlns:a3danim="http://schemas.microsoft.com/office/drawing/2018/animation/model3d" animId="0"/>
                    </a:ext>
                  </am3d:extLst>
                  <am3d:objViewport viewportSz="340923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3D Model 3" descr="Beating heart">
                <a:extLst>
                  <a:ext uri="{FF2B5EF4-FFF2-40B4-BE49-F238E27FC236}">
                    <a16:creationId xmlns:a16="http://schemas.microsoft.com/office/drawing/2014/main" id="{85E2243A-3FE4-01A9-B740-3D281540EEA5}"/>
                  </a:ext>
                </a:extLst>
              </p:cNvPr>
              <p:cNvPicPr>
                <a:picLocks noGrp="1" noRot="1" noChangeAspect="1" noMove="1" noResize="1" noEditPoints="1" noAdjustHandles="1" noChangeArrowheads="1" noChangeShapeType="1" noCrop="1"/>
              </p:cNvPicPr>
              <p:nvPr/>
            </p:nvPicPr>
            <p:blipFill>
              <a:blip r:embed="rId4"/>
              <a:stretch>
                <a:fillRect/>
              </a:stretch>
            </p:blipFill>
            <p:spPr>
              <a:xfrm rot="355032">
                <a:off x="9799481" y="1193396"/>
                <a:ext cx="1837694" cy="2598118"/>
              </a:xfrm>
              <a:prstGeom prst="rect">
                <a:avLst/>
              </a:prstGeom>
            </p:spPr>
          </p:pic>
        </mc:Fallback>
      </mc:AlternateContent>
      <p:sp>
        <p:nvSpPr>
          <p:cNvPr id="5" name="Slide Number Placeholder 4">
            <a:extLst>
              <a:ext uri="{FF2B5EF4-FFF2-40B4-BE49-F238E27FC236}">
                <a16:creationId xmlns:a16="http://schemas.microsoft.com/office/drawing/2014/main" id="{CFF6EEDE-3C3C-E270-1E41-D8AA358D3373}"/>
              </a:ext>
            </a:extLst>
          </p:cNvPr>
          <p:cNvSpPr>
            <a:spLocks noGrp="1"/>
          </p:cNvSpPr>
          <p:nvPr>
            <p:ph type="sldNum" sz="quarter" idx="12"/>
          </p:nvPr>
        </p:nvSpPr>
        <p:spPr/>
        <p:txBody>
          <a:bodyPr/>
          <a:lstStyle/>
          <a:p>
            <a:fld id="{6229C22B-4774-6A4F-9027-E795ED4E5985}" type="slidenum">
              <a:rPr lang="en-US" smtClean="0"/>
              <a:t>52</a:t>
            </a:fld>
            <a:endParaRPr lang="en-US"/>
          </a:p>
        </p:txBody>
      </p:sp>
      <p:sp>
        <p:nvSpPr>
          <p:cNvPr id="6" name="Freeform 20">
            <a:extLst>
              <a:ext uri="{FF2B5EF4-FFF2-40B4-BE49-F238E27FC236}">
                <a16:creationId xmlns:a16="http://schemas.microsoft.com/office/drawing/2014/main" id="{28C160E6-BA8E-CD98-CC8B-F07B87F78299}"/>
              </a:ext>
            </a:extLst>
          </p:cNvPr>
          <p:cNvSpPr/>
          <p:nvPr/>
        </p:nvSpPr>
        <p:spPr>
          <a:xfrm rot="16200000">
            <a:off x="128937" y="119702"/>
            <a:ext cx="1458023" cy="1442117"/>
          </a:xfrm>
          <a:custGeom>
            <a:avLst/>
            <a:gdLst/>
            <a:ahLst/>
            <a:cxnLst/>
            <a:rect l="l" t="t" r="r" b="b"/>
            <a:pathLst>
              <a:path w="1555225" h="1538258">
                <a:moveTo>
                  <a:pt x="0" y="0"/>
                </a:moveTo>
                <a:lnTo>
                  <a:pt x="1555224" y="0"/>
                </a:lnTo>
                <a:lnTo>
                  <a:pt x="1555224" y="1538258"/>
                </a:lnTo>
                <a:lnTo>
                  <a:pt x="0" y="153825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688"/>
          </a:p>
        </p:txBody>
      </p:sp>
    </p:spTree>
    <p:extLst>
      <p:ext uri="{BB962C8B-B14F-4D97-AF65-F5344CB8AC3E}">
        <p14:creationId xmlns:p14="http://schemas.microsoft.com/office/powerpoint/2010/main" val="40523822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6FBA3-6FDC-47EF-6120-1560C2A2836D}"/>
              </a:ext>
            </a:extLst>
          </p:cNvPr>
          <p:cNvSpPr>
            <a:spLocks noGrp="1"/>
          </p:cNvSpPr>
          <p:nvPr>
            <p:ph type="title"/>
          </p:nvPr>
        </p:nvSpPr>
        <p:spPr>
          <a:xfrm>
            <a:off x="838200" y="136525"/>
            <a:ext cx="10515600" cy="1325563"/>
          </a:xfrm>
        </p:spPr>
        <p:txBody>
          <a:bodyPr/>
          <a:lstStyle/>
          <a:p>
            <a:r>
              <a:rPr lang="en-US"/>
              <a:t>Answers to common concerns about COVID vaccines?</a:t>
            </a:r>
          </a:p>
        </p:txBody>
      </p:sp>
      <p:sp>
        <p:nvSpPr>
          <p:cNvPr id="3" name="Slide Number Placeholder 2">
            <a:extLst>
              <a:ext uri="{FF2B5EF4-FFF2-40B4-BE49-F238E27FC236}">
                <a16:creationId xmlns:a16="http://schemas.microsoft.com/office/drawing/2014/main" id="{40CB02D1-AEBE-67A7-1757-A96DCCFB82FF}"/>
              </a:ext>
            </a:extLst>
          </p:cNvPr>
          <p:cNvSpPr>
            <a:spLocks noGrp="1"/>
          </p:cNvSpPr>
          <p:nvPr>
            <p:ph type="sldNum" sz="quarter" idx="12"/>
          </p:nvPr>
        </p:nvSpPr>
        <p:spPr/>
        <p:txBody>
          <a:bodyPr/>
          <a:lstStyle/>
          <a:p>
            <a:fld id="{6229C22B-4774-6A4F-9027-E795ED4E5985}" type="slidenum">
              <a:rPr lang="en-US" smtClean="0"/>
              <a:t>53</a:t>
            </a:fld>
            <a:endParaRPr lang="en-US"/>
          </a:p>
        </p:txBody>
      </p:sp>
      <p:pic>
        <p:nvPicPr>
          <p:cNvPr id="5" name="Picture 4">
            <a:extLst>
              <a:ext uri="{FF2B5EF4-FFF2-40B4-BE49-F238E27FC236}">
                <a16:creationId xmlns:a16="http://schemas.microsoft.com/office/drawing/2014/main" id="{1625FE37-38A5-E0BF-619F-EA224BB477BD}"/>
              </a:ext>
            </a:extLst>
          </p:cNvPr>
          <p:cNvPicPr>
            <a:picLocks noChangeAspect="1"/>
          </p:cNvPicPr>
          <p:nvPr/>
        </p:nvPicPr>
        <p:blipFill>
          <a:blip r:embed="rId3"/>
          <a:stretch>
            <a:fillRect/>
          </a:stretch>
        </p:blipFill>
        <p:spPr>
          <a:xfrm>
            <a:off x="759379" y="1569772"/>
            <a:ext cx="6767694" cy="8921051"/>
          </a:xfrm>
          <a:prstGeom prst="rect">
            <a:avLst/>
          </a:prstGeom>
          <a:ln>
            <a:solidFill>
              <a:schemeClr val="accent1"/>
            </a:solidFill>
          </a:ln>
        </p:spPr>
      </p:pic>
      <p:sp>
        <p:nvSpPr>
          <p:cNvPr id="4" name="Freeform 20">
            <a:extLst>
              <a:ext uri="{FF2B5EF4-FFF2-40B4-BE49-F238E27FC236}">
                <a16:creationId xmlns:a16="http://schemas.microsoft.com/office/drawing/2014/main" id="{4C33F351-4EA7-8E13-0FFE-F0B3423003C7}"/>
              </a:ext>
            </a:extLst>
          </p:cNvPr>
          <p:cNvSpPr/>
          <p:nvPr/>
        </p:nvSpPr>
        <p:spPr>
          <a:xfrm rot="16200000">
            <a:off x="128937" y="119702"/>
            <a:ext cx="1458023" cy="1442117"/>
          </a:xfrm>
          <a:custGeom>
            <a:avLst/>
            <a:gdLst/>
            <a:ahLst/>
            <a:cxnLst/>
            <a:rect l="l" t="t" r="r" b="b"/>
            <a:pathLst>
              <a:path w="1555225" h="1538258">
                <a:moveTo>
                  <a:pt x="0" y="0"/>
                </a:moveTo>
                <a:lnTo>
                  <a:pt x="1555224" y="0"/>
                </a:lnTo>
                <a:lnTo>
                  <a:pt x="1555224" y="1538258"/>
                </a:lnTo>
                <a:lnTo>
                  <a:pt x="0" y="15382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688"/>
          </a:p>
        </p:txBody>
      </p:sp>
      <p:sp>
        <p:nvSpPr>
          <p:cNvPr id="7" name="TextBox 6">
            <a:extLst>
              <a:ext uri="{FF2B5EF4-FFF2-40B4-BE49-F238E27FC236}">
                <a16:creationId xmlns:a16="http://schemas.microsoft.com/office/drawing/2014/main" id="{801FE241-20E6-6387-E530-B68EC66A4D42}"/>
              </a:ext>
            </a:extLst>
          </p:cNvPr>
          <p:cNvSpPr txBox="1"/>
          <p:nvPr/>
        </p:nvSpPr>
        <p:spPr>
          <a:xfrm>
            <a:off x="3236641" y="840760"/>
            <a:ext cx="8818469" cy="523220"/>
          </a:xfrm>
          <a:prstGeom prst="rect">
            <a:avLst/>
          </a:prstGeom>
          <a:noFill/>
        </p:spPr>
        <p:txBody>
          <a:bodyPr wrap="square">
            <a:spAutoFit/>
          </a:bodyPr>
          <a:lstStyle/>
          <a:p>
            <a:r>
              <a:rPr lang="en-US" sz="2800"/>
              <a:t>https://www.ncbi.nlm.nih.gov/pmc/articles/PMC8504505/</a:t>
            </a:r>
          </a:p>
        </p:txBody>
      </p:sp>
      <p:pic>
        <p:nvPicPr>
          <p:cNvPr id="9" name="Picture 8" descr="A qr code on a white background&#10;&#10;Description automatically generated">
            <a:extLst>
              <a:ext uri="{FF2B5EF4-FFF2-40B4-BE49-F238E27FC236}">
                <a16:creationId xmlns:a16="http://schemas.microsoft.com/office/drawing/2014/main" id="{846F536E-76E0-5F50-82F1-67473EDCEA31}"/>
              </a:ext>
            </a:extLst>
          </p:cNvPr>
          <p:cNvPicPr>
            <a:picLocks noChangeAspect="1"/>
          </p:cNvPicPr>
          <p:nvPr/>
        </p:nvPicPr>
        <p:blipFill>
          <a:blip r:embed="rId6"/>
          <a:stretch>
            <a:fillRect/>
          </a:stretch>
        </p:blipFill>
        <p:spPr>
          <a:xfrm>
            <a:off x="10175510" y="4689475"/>
            <a:ext cx="1879600" cy="2032000"/>
          </a:xfrm>
          <a:prstGeom prst="rect">
            <a:avLst/>
          </a:prstGeom>
        </p:spPr>
      </p:pic>
    </p:spTree>
    <p:extLst>
      <p:ext uri="{BB962C8B-B14F-4D97-AF65-F5344CB8AC3E}">
        <p14:creationId xmlns:p14="http://schemas.microsoft.com/office/powerpoint/2010/main" val="28241915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76F75-10BD-A44B-E6AC-D46631AF113F}"/>
              </a:ext>
            </a:extLst>
          </p:cNvPr>
          <p:cNvSpPr>
            <a:spLocks noGrp="1"/>
          </p:cNvSpPr>
          <p:nvPr>
            <p:ph type="title"/>
          </p:nvPr>
        </p:nvSpPr>
        <p:spPr>
          <a:xfrm>
            <a:off x="457201" y="271462"/>
            <a:ext cx="9323408" cy="1325563"/>
          </a:xfrm>
        </p:spPr>
        <p:txBody>
          <a:bodyPr/>
          <a:lstStyle/>
          <a:p>
            <a:r>
              <a:rPr lang="en-US"/>
              <a:t>Are the vaccine benefits worth the side effects? </a:t>
            </a:r>
          </a:p>
        </p:txBody>
      </p:sp>
      <p:sp>
        <p:nvSpPr>
          <p:cNvPr id="4" name="Content Placeholder 3">
            <a:extLst>
              <a:ext uri="{FF2B5EF4-FFF2-40B4-BE49-F238E27FC236}">
                <a16:creationId xmlns:a16="http://schemas.microsoft.com/office/drawing/2014/main" id="{C22D0D5E-44B4-AB57-4DA2-6655C1F7B9A2}"/>
              </a:ext>
            </a:extLst>
          </p:cNvPr>
          <p:cNvSpPr>
            <a:spLocks noGrp="1"/>
          </p:cNvSpPr>
          <p:nvPr>
            <p:ph idx="1"/>
          </p:nvPr>
        </p:nvSpPr>
        <p:spPr>
          <a:xfrm>
            <a:off x="304800" y="1690688"/>
            <a:ext cx="5547360" cy="4342448"/>
          </a:xfrm>
        </p:spPr>
        <p:txBody>
          <a:bodyPr>
            <a:normAutofit/>
          </a:bodyPr>
          <a:lstStyle/>
          <a:p>
            <a:pPr marL="0" indent="0" algn="ctr">
              <a:buNone/>
            </a:pPr>
            <a:r>
              <a:rPr lang="en-US" b="1" i="0" dirty="0">
                <a:solidFill>
                  <a:srgbClr val="89492E"/>
                </a:solidFill>
                <a:effectLst/>
              </a:rPr>
              <a:t>Side Effects</a:t>
            </a:r>
          </a:p>
          <a:p>
            <a:r>
              <a:rPr lang="en-US" b="0" i="0" dirty="0">
                <a:solidFill>
                  <a:srgbClr val="222222"/>
                </a:solidFill>
                <a:effectLst/>
              </a:rPr>
              <a:t>It’s normal to experience some </a:t>
            </a:r>
            <a:r>
              <a:rPr lang="en-US" b="1" i="0" dirty="0">
                <a:solidFill>
                  <a:srgbClr val="89492E"/>
                </a:solidFill>
                <a:effectLst/>
              </a:rPr>
              <a:t>mild side effects</a:t>
            </a:r>
            <a:r>
              <a:rPr lang="en-US" b="0" i="0" dirty="0">
                <a:solidFill>
                  <a:srgbClr val="89492E"/>
                </a:solidFill>
                <a:effectLst/>
              </a:rPr>
              <a:t> </a:t>
            </a:r>
            <a:r>
              <a:rPr lang="en-US" b="0" i="0" dirty="0">
                <a:solidFill>
                  <a:srgbClr val="222222"/>
                </a:solidFill>
                <a:effectLst/>
              </a:rPr>
              <a:t>after getting a vaccine</a:t>
            </a:r>
          </a:p>
          <a:p>
            <a:pPr algn="l"/>
            <a:r>
              <a:rPr lang="en-US" b="0" i="0" dirty="0">
                <a:solidFill>
                  <a:srgbClr val="222222"/>
                </a:solidFill>
                <a:effectLst/>
              </a:rPr>
              <a:t>Reactions to vaccines </a:t>
            </a:r>
            <a:r>
              <a:rPr lang="en-US" b="1" i="0" dirty="0">
                <a:solidFill>
                  <a:srgbClr val="89492E"/>
                </a:solidFill>
                <a:effectLst/>
              </a:rPr>
              <a:t>can vary </a:t>
            </a:r>
            <a:r>
              <a:rPr lang="en-US" b="0" i="0" dirty="0">
                <a:solidFill>
                  <a:srgbClr val="222222"/>
                </a:solidFill>
                <a:effectLst/>
              </a:rPr>
              <a:t>depending on your age, which vaccine you got, and how many doses you have received</a:t>
            </a:r>
          </a:p>
          <a:p>
            <a:pPr algn="l"/>
            <a:r>
              <a:rPr lang="en-US" b="1" i="0" dirty="0">
                <a:solidFill>
                  <a:srgbClr val="89492E"/>
                </a:solidFill>
                <a:effectLst/>
              </a:rPr>
              <a:t>Treat</a:t>
            </a:r>
            <a:r>
              <a:rPr lang="en-US" b="0" i="0" dirty="0">
                <a:solidFill>
                  <a:srgbClr val="222222"/>
                </a:solidFill>
                <a:effectLst/>
              </a:rPr>
              <a:t> them with over-the-counter medicine (e.g., acetaminophen)</a:t>
            </a:r>
          </a:p>
        </p:txBody>
      </p:sp>
      <p:sp>
        <p:nvSpPr>
          <p:cNvPr id="3" name="Slide Number Placeholder 2">
            <a:extLst>
              <a:ext uri="{FF2B5EF4-FFF2-40B4-BE49-F238E27FC236}">
                <a16:creationId xmlns:a16="http://schemas.microsoft.com/office/drawing/2014/main" id="{13E59A04-7099-9612-39FB-FE503102E9CE}"/>
              </a:ext>
            </a:extLst>
          </p:cNvPr>
          <p:cNvSpPr>
            <a:spLocks noGrp="1"/>
          </p:cNvSpPr>
          <p:nvPr>
            <p:ph type="sldNum" sz="quarter" idx="12"/>
          </p:nvPr>
        </p:nvSpPr>
        <p:spPr/>
        <p:txBody>
          <a:bodyPr/>
          <a:lstStyle/>
          <a:p>
            <a:fld id="{6229C22B-4774-6A4F-9027-E795ED4E5985}" type="slidenum">
              <a:rPr lang="en-US" smtClean="0"/>
              <a:t>54</a:t>
            </a:fld>
            <a:endParaRPr lang="en-US"/>
          </a:p>
        </p:txBody>
      </p:sp>
      <p:sp>
        <p:nvSpPr>
          <p:cNvPr id="5" name="Content Placeholder 3">
            <a:extLst>
              <a:ext uri="{FF2B5EF4-FFF2-40B4-BE49-F238E27FC236}">
                <a16:creationId xmlns:a16="http://schemas.microsoft.com/office/drawing/2014/main" id="{9EA8C39A-6C77-0980-EC2B-90CCCC8A9BB2}"/>
              </a:ext>
            </a:extLst>
          </p:cNvPr>
          <p:cNvSpPr txBox="1">
            <a:spLocks/>
          </p:cNvSpPr>
          <p:nvPr/>
        </p:nvSpPr>
        <p:spPr>
          <a:xfrm>
            <a:off x="6096000" y="1690688"/>
            <a:ext cx="5501640" cy="48958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a:solidFill>
                  <a:srgbClr val="0360A2"/>
                </a:solidFill>
              </a:rPr>
              <a:t>Benefits of Vaccination</a:t>
            </a:r>
          </a:p>
          <a:p>
            <a:r>
              <a:rPr lang="en-US" b="1">
                <a:solidFill>
                  <a:srgbClr val="0360A2"/>
                </a:solidFill>
              </a:rPr>
              <a:t>Lowers your risk</a:t>
            </a:r>
            <a:r>
              <a:rPr lang="en-US">
                <a:solidFill>
                  <a:srgbClr val="222222"/>
                </a:solidFill>
              </a:rPr>
              <a:t>: People who have been fully vaccinated are less likely to get sick or have disease complications (be severely ill, be hospitalized, or die)</a:t>
            </a:r>
          </a:p>
          <a:p>
            <a:r>
              <a:rPr lang="en-US" b="1">
                <a:solidFill>
                  <a:srgbClr val="0360A2"/>
                </a:solidFill>
              </a:rPr>
              <a:t>Decrease spread</a:t>
            </a:r>
            <a:r>
              <a:rPr lang="en-US">
                <a:solidFill>
                  <a:srgbClr val="222222"/>
                </a:solidFill>
              </a:rPr>
              <a:t>: Vaccinated people  are less likely to spread the virus</a:t>
            </a:r>
            <a:endParaRPr lang="en-US"/>
          </a:p>
        </p:txBody>
      </p:sp>
      <p:pic>
        <p:nvPicPr>
          <p:cNvPr id="7" name="Graphic 6" descr="Scales of justice with solid fill">
            <a:extLst>
              <a:ext uri="{FF2B5EF4-FFF2-40B4-BE49-F238E27FC236}">
                <a16:creationId xmlns:a16="http://schemas.microsoft.com/office/drawing/2014/main" id="{1F4F9A9C-A3CB-4FDE-9297-760F0D1A4D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77400" y="-125572"/>
            <a:ext cx="1920240" cy="1920240"/>
          </a:xfrm>
          <a:prstGeom prst="rect">
            <a:avLst/>
          </a:prstGeom>
        </p:spPr>
      </p:pic>
    </p:spTree>
    <p:extLst>
      <p:ext uri="{BB962C8B-B14F-4D97-AF65-F5344CB8AC3E}">
        <p14:creationId xmlns:p14="http://schemas.microsoft.com/office/powerpoint/2010/main" val="21225767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68205-F69B-4F4A-856D-EC9F2BD5C2F3}"/>
              </a:ext>
            </a:extLst>
          </p:cNvPr>
          <p:cNvSpPr>
            <a:spLocks noGrp="1"/>
          </p:cNvSpPr>
          <p:nvPr>
            <p:ph type="title"/>
          </p:nvPr>
        </p:nvSpPr>
        <p:spPr/>
        <p:txBody>
          <a:bodyPr>
            <a:normAutofit/>
          </a:bodyPr>
          <a:lstStyle/>
          <a:p>
            <a:r>
              <a:rPr lang="en-US" b="1">
                <a:effectLst/>
                <a:ea typeface="Times New Roman" panose="02020603050405020304" pitchFamily="18" charset="0"/>
              </a:rPr>
              <a:t>Will vaccines harm my fertility?</a:t>
            </a:r>
            <a:endParaRPr lang="en-US" sz="7200"/>
          </a:p>
        </p:txBody>
      </p:sp>
      <p:sp>
        <p:nvSpPr>
          <p:cNvPr id="3" name="Content Placeholder 2">
            <a:extLst>
              <a:ext uri="{FF2B5EF4-FFF2-40B4-BE49-F238E27FC236}">
                <a16:creationId xmlns:a16="http://schemas.microsoft.com/office/drawing/2014/main" id="{08000954-82DB-49E7-DC5C-1C36EE0B109A}"/>
              </a:ext>
            </a:extLst>
          </p:cNvPr>
          <p:cNvSpPr>
            <a:spLocks noGrp="1"/>
          </p:cNvSpPr>
          <p:nvPr>
            <p:ph sz="half" idx="1"/>
          </p:nvPr>
        </p:nvSpPr>
        <p:spPr>
          <a:xfrm>
            <a:off x="342900" y="1476908"/>
            <a:ext cx="10027920" cy="1801495"/>
          </a:xfrm>
        </p:spPr>
        <p:txBody>
          <a:bodyPr>
            <a:normAutofit/>
          </a:bodyPr>
          <a:lstStyle/>
          <a:p>
            <a:pPr marL="0" indent="0">
              <a:buNone/>
            </a:pPr>
            <a:r>
              <a:rPr lang="en-US" b="1">
                <a:solidFill>
                  <a:srgbClr val="222222"/>
                </a:solidFill>
                <a:effectLst/>
                <a:ea typeface="Times New Roman" panose="02020603050405020304" pitchFamily="18" charset="0"/>
              </a:rPr>
              <a:t>No. There is no evidence that any vaccines, including </a:t>
            </a:r>
            <a:br>
              <a:rPr lang="en-US" b="1">
                <a:solidFill>
                  <a:srgbClr val="222222"/>
                </a:solidFill>
                <a:effectLst/>
                <a:ea typeface="Times New Roman" panose="02020603050405020304" pitchFamily="18" charset="0"/>
              </a:rPr>
            </a:br>
            <a:r>
              <a:rPr lang="en-US" b="1">
                <a:solidFill>
                  <a:srgbClr val="222222"/>
                </a:solidFill>
                <a:effectLst/>
                <a:ea typeface="Times New Roman" panose="02020603050405020304" pitchFamily="18" charset="0"/>
              </a:rPr>
              <a:t>COVID-19 vaccines, cause fertility problems in females or males.</a:t>
            </a:r>
            <a:r>
              <a:rPr lang="en-US">
                <a:solidFill>
                  <a:srgbClr val="222222"/>
                </a:solidFill>
                <a:effectLst/>
                <a:ea typeface="Times New Roman" panose="02020603050405020304" pitchFamily="18" charset="0"/>
              </a:rPr>
              <a:t> </a:t>
            </a:r>
            <a:endParaRPr lang="en-US">
              <a:effectLst/>
              <a:ea typeface="Times New Roman" panose="02020603050405020304" pitchFamily="18" charset="0"/>
            </a:endParaRPr>
          </a:p>
        </p:txBody>
      </p:sp>
      <p:sp>
        <p:nvSpPr>
          <p:cNvPr id="4" name="Content Placeholder 3">
            <a:extLst>
              <a:ext uri="{FF2B5EF4-FFF2-40B4-BE49-F238E27FC236}">
                <a16:creationId xmlns:a16="http://schemas.microsoft.com/office/drawing/2014/main" id="{F68E13A5-DA89-29AB-50BB-B19C8B0BB244}"/>
              </a:ext>
            </a:extLst>
          </p:cNvPr>
          <p:cNvSpPr>
            <a:spLocks noGrp="1"/>
          </p:cNvSpPr>
          <p:nvPr>
            <p:ph sz="half" idx="2"/>
          </p:nvPr>
        </p:nvSpPr>
        <p:spPr>
          <a:xfrm>
            <a:off x="838200" y="2348595"/>
            <a:ext cx="10226040" cy="4351338"/>
          </a:xfrm>
        </p:spPr>
        <p:txBody>
          <a:bodyPr/>
          <a:lstStyle/>
          <a:p>
            <a:pPr marL="342900" marR="0" lvl="0" indent="-342900">
              <a:spcBef>
                <a:spcPts val="0"/>
              </a:spcBef>
              <a:spcAft>
                <a:spcPts val="0"/>
              </a:spcAft>
              <a:buFont typeface="Symbol" pitchFamily="2" charset="2"/>
              <a:buChar char=""/>
            </a:pPr>
            <a:r>
              <a:rPr lang="en-US" b="1" dirty="0">
                <a:solidFill>
                  <a:srgbClr val="2267A3"/>
                </a:solidFill>
                <a:effectLst/>
                <a:ea typeface="Times New Roman" panose="02020603050405020304" pitchFamily="18" charset="0"/>
              </a:rPr>
              <a:t>Female fertility</a:t>
            </a:r>
            <a:r>
              <a:rPr lang="en-US" dirty="0">
                <a:solidFill>
                  <a:srgbClr val="222222"/>
                </a:solidFill>
                <a:effectLst/>
                <a:ea typeface="Times New Roman" panose="02020603050405020304" pitchFamily="18" charset="0"/>
              </a:rPr>
              <a:t>: A study </a:t>
            </a:r>
            <a:r>
              <a:rPr lang="en-US" dirty="0">
                <a:solidFill>
                  <a:srgbClr val="222222"/>
                </a:solidFill>
                <a:ea typeface="Times New Roman" panose="02020603050405020304" pitchFamily="18" charset="0"/>
              </a:rPr>
              <a:t>done</a:t>
            </a:r>
            <a:r>
              <a:rPr lang="en-US" dirty="0">
                <a:solidFill>
                  <a:srgbClr val="222222"/>
                </a:solidFill>
                <a:effectLst/>
                <a:ea typeface="Times New Roman" panose="02020603050405020304" pitchFamily="18" charset="0"/>
              </a:rPr>
              <a:t> by the American Society for Reproductive Medicine showed women who had the COVID-19 vaccines were able to get pregnant at the same rates as women who did not get the vaccines.</a:t>
            </a:r>
            <a:br>
              <a:rPr lang="en-US" dirty="0">
                <a:solidFill>
                  <a:srgbClr val="222222"/>
                </a:solidFill>
                <a:effectLst/>
                <a:ea typeface="Times New Roman" panose="02020603050405020304" pitchFamily="18" charset="0"/>
              </a:rPr>
            </a:br>
            <a:endParaRPr lang="en-US" dirty="0">
              <a:effectLst/>
              <a:ea typeface="Times New Roman" panose="02020603050405020304" pitchFamily="18" charset="0"/>
            </a:endParaRPr>
          </a:p>
          <a:p>
            <a:pPr marL="342900" marR="0" lvl="0" indent="-342900" algn="l">
              <a:spcBef>
                <a:spcPts val="0"/>
              </a:spcBef>
              <a:spcAft>
                <a:spcPts val="0"/>
              </a:spcAft>
              <a:buFont typeface="Symbol" pitchFamily="2" charset="2"/>
              <a:buChar char=""/>
            </a:pPr>
            <a:r>
              <a:rPr lang="en-US" b="1" dirty="0">
                <a:solidFill>
                  <a:srgbClr val="2267A3"/>
                </a:solidFill>
                <a:effectLst/>
                <a:ea typeface="Times New Roman" panose="02020603050405020304" pitchFamily="18" charset="0"/>
              </a:rPr>
              <a:t>Male fertility</a:t>
            </a:r>
            <a:r>
              <a:rPr lang="en-US" dirty="0">
                <a:solidFill>
                  <a:srgbClr val="222222"/>
                </a:solidFill>
                <a:effectLst/>
                <a:ea typeface="Times New Roman" panose="02020603050405020304" pitchFamily="18" charset="0"/>
              </a:rPr>
              <a:t>:</a:t>
            </a:r>
            <a:r>
              <a:rPr lang="en-US" dirty="0">
                <a:solidFill>
                  <a:srgbClr val="222222"/>
                </a:solidFill>
                <a:ea typeface="Times New Roman" panose="02020603050405020304" pitchFamily="18" charset="0"/>
              </a:rPr>
              <a:t> </a:t>
            </a:r>
            <a:r>
              <a:rPr lang="en-US" dirty="0">
                <a:solidFill>
                  <a:srgbClr val="222222"/>
                </a:solidFill>
                <a:effectLst/>
                <a:ea typeface="Times New Roman" panose="02020603050405020304" pitchFamily="18" charset="0"/>
              </a:rPr>
              <a:t>Sperm characteristics (like quantity and movement) before and after vaccination are not changed.</a:t>
            </a:r>
            <a:br>
              <a:rPr lang="en-US" dirty="0">
                <a:solidFill>
                  <a:srgbClr val="222222"/>
                </a:solidFill>
                <a:effectLst/>
                <a:ea typeface="Times New Roman" panose="02020603050405020304" pitchFamily="18" charset="0"/>
              </a:rPr>
            </a:br>
            <a:endParaRPr lang="en-US" dirty="0">
              <a:effectLst/>
              <a:ea typeface="Times New Roman" panose="02020603050405020304" pitchFamily="18" charset="0"/>
            </a:endParaRPr>
          </a:p>
          <a:p>
            <a:pPr marL="342900" marR="0" lvl="0" indent="-342900">
              <a:spcBef>
                <a:spcPts val="0"/>
              </a:spcBef>
              <a:spcAft>
                <a:spcPts val="0"/>
              </a:spcAft>
              <a:buFont typeface="Symbol" pitchFamily="2" charset="2"/>
              <a:buChar char=""/>
            </a:pPr>
            <a:r>
              <a:rPr lang="en-US" dirty="0">
                <a:solidFill>
                  <a:srgbClr val="222222"/>
                </a:solidFill>
                <a:effectLst/>
                <a:ea typeface="Times New Roman" panose="02020603050405020304" pitchFamily="18" charset="0"/>
              </a:rPr>
              <a:t>The CDC, American College of Obstetricians and Gynecologists , and American Academy of Pediatricians have all confirmed:</a:t>
            </a:r>
            <a:br>
              <a:rPr lang="en-US" dirty="0">
                <a:solidFill>
                  <a:srgbClr val="222222"/>
                </a:solidFill>
                <a:effectLst/>
                <a:ea typeface="Times New Roman" panose="02020603050405020304" pitchFamily="18" charset="0"/>
              </a:rPr>
            </a:br>
            <a:r>
              <a:rPr lang="en-US" dirty="0">
                <a:solidFill>
                  <a:srgbClr val="222222"/>
                </a:solidFill>
                <a:effectLst/>
                <a:ea typeface="Times New Roman" panose="02020603050405020304" pitchFamily="18" charset="0"/>
              </a:rPr>
              <a:t>COVID-19 vaccines do </a:t>
            </a:r>
            <a:r>
              <a:rPr lang="en-US" b="1" dirty="0">
                <a:solidFill>
                  <a:srgbClr val="222222"/>
                </a:solidFill>
                <a:effectLst/>
                <a:ea typeface="Times New Roman" panose="02020603050405020304" pitchFamily="18" charset="0"/>
              </a:rPr>
              <a:t>not </a:t>
            </a:r>
            <a:r>
              <a:rPr lang="en-US" dirty="0">
                <a:solidFill>
                  <a:srgbClr val="222222"/>
                </a:solidFill>
                <a:effectLst/>
                <a:ea typeface="Times New Roman" panose="02020603050405020304" pitchFamily="18" charset="0"/>
              </a:rPr>
              <a:t>affect fertility.</a:t>
            </a:r>
            <a:endParaRPr lang="en-US" dirty="0">
              <a:effectLst/>
              <a:ea typeface="Times New Roman" panose="02020603050405020304" pitchFamily="18" charset="0"/>
            </a:endParaRPr>
          </a:p>
        </p:txBody>
      </p:sp>
      <p:sp>
        <p:nvSpPr>
          <p:cNvPr id="5" name="Slide Number Placeholder 4">
            <a:extLst>
              <a:ext uri="{FF2B5EF4-FFF2-40B4-BE49-F238E27FC236}">
                <a16:creationId xmlns:a16="http://schemas.microsoft.com/office/drawing/2014/main" id="{72A6E5E6-78DB-7AF8-77ED-0916E5E2737A}"/>
              </a:ext>
            </a:extLst>
          </p:cNvPr>
          <p:cNvSpPr>
            <a:spLocks noGrp="1"/>
          </p:cNvSpPr>
          <p:nvPr>
            <p:ph type="sldNum" sz="quarter" idx="12"/>
          </p:nvPr>
        </p:nvSpPr>
        <p:spPr/>
        <p:txBody>
          <a:bodyPr/>
          <a:lstStyle/>
          <a:p>
            <a:fld id="{6229C22B-4774-6A4F-9027-E795ED4E5985}" type="slidenum">
              <a:rPr lang="en-US" smtClean="0"/>
              <a:pPr/>
              <a:t>55</a:t>
            </a:fld>
            <a:endParaRPr lang="en-US" dirty="0"/>
          </a:p>
        </p:txBody>
      </p:sp>
      <p:pic>
        <p:nvPicPr>
          <p:cNvPr id="9" name="Picture 8" descr="A pregnant person with long hair&#10;&#10;Description automatically generated">
            <a:extLst>
              <a:ext uri="{FF2B5EF4-FFF2-40B4-BE49-F238E27FC236}">
                <a16:creationId xmlns:a16="http://schemas.microsoft.com/office/drawing/2014/main" id="{339F07D5-D94C-E439-0B62-2916F405489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75520" y="85089"/>
            <a:ext cx="2225040" cy="2248648"/>
          </a:xfrm>
          <a:prstGeom prst="rect">
            <a:avLst/>
          </a:prstGeom>
        </p:spPr>
      </p:pic>
      <p:sp>
        <p:nvSpPr>
          <p:cNvPr id="6" name="Freeform 20">
            <a:extLst>
              <a:ext uri="{FF2B5EF4-FFF2-40B4-BE49-F238E27FC236}">
                <a16:creationId xmlns:a16="http://schemas.microsoft.com/office/drawing/2014/main" id="{323B21C2-F442-7B3D-8D1F-6B12A76AA43B}"/>
              </a:ext>
            </a:extLst>
          </p:cNvPr>
          <p:cNvSpPr/>
          <p:nvPr/>
        </p:nvSpPr>
        <p:spPr>
          <a:xfrm rot="16200000">
            <a:off x="24989" y="47372"/>
            <a:ext cx="1458023" cy="1442117"/>
          </a:xfrm>
          <a:custGeom>
            <a:avLst/>
            <a:gdLst/>
            <a:ahLst/>
            <a:cxnLst/>
            <a:rect l="l" t="t" r="r" b="b"/>
            <a:pathLst>
              <a:path w="1555225" h="1538258">
                <a:moveTo>
                  <a:pt x="0" y="0"/>
                </a:moveTo>
                <a:lnTo>
                  <a:pt x="1555224" y="0"/>
                </a:lnTo>
                <a:lnTo>
                  <a:pt x="1555224" y="1538258"/>
                </a:lnTo>
                <a:lnTo>
                  <a:pt x="0" y="15382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688"/>
          </a:p>
        </p:txBody>
      </p:sp>
    </p:spTree>
    <p:extLst>
      <p:ext uri="{BB962C8B-B14F-4D97-AF65-F5344CB8AC3E}">
        <p14:creationId xmlns:p14="http://schemas.microsoft.com/office/powerpoint/2010/main" val="36822280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B0705-1DED-6631-EE1D-2727382B8EB2}"/>
              </a:ext>
            </a:extLst>
          </p:cNvPr>
          <p:cNvSpPr>
            <a:spLocks noGrp="1"/>
          </p:cNvSpPr>
          <p:nvPr>
            <p:ph type="title"/>
          </p:nvPr>
        </p:nvSpPr>
        <p:spPr/>
        <p:txBody>
          <a:bodyPr>
            <a:normAutofit/>
          </a:bodyPr>
          <a:lstStyle/>
          <a:p>
            <a:pPr marR="0" lvl="0" algn="ctr">
              <a:lnSpc>
                <a:spcPct val="100000"/>
              </a:lnSpc>
              <a:spcBef>
                <a:spcPts val="0"/>
              </a:spcBef>
              <a:spcAft>
                <a:spcPts val="1200"/>
              </a:spcAft>
            </a:pPr>
            <a:r>
              <a:rPr lang="en-US" dirty="0">
                <a:effectLst/>
                <a:latin typeface="Calibri" panose="020F0502020204030204" pitchFamily="34" charset="0"/>
                <a:ea typeface="Calibri" panose="020F0502020204030204" pitchFamily="34" charset="0"/>
                <a:cs typeface="Calibri" panose="020F0502020204030204" pitchFamily="34" charset="0"/>
              </a:rPr>
              <a:t>Helping to make sure residents are vaccinated</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CE858BA7-6FC2-D6A1-000B-1407D18A435A}"/>
              </a:ext>
            </a:extLst>
          </p:cNvPr>
          <p:cNvSpPr>
            <a:spLocks noGrp="1"/>
          </p:cNvSpPr>
          <p:nvPr>
            <p:ph type="sldNum" sz="quarter" idx="12"/>
          </p:nvPr>
        </p:nvSpPr>
        <p:spPr/>
        <p:txBody>
          <a:bodyPr/>
          <a:lstStyle/>
          <a:p>
            <a:fld id="{6229C22B-4774-6A4F-9027-E795ED4E5985}" type="slidenum">
              <a:rPr lang="en-US" smtClean="0"/>
              <a:t>56</a:t>
            </a:fld>
            <a:endParaRPr lang="en-US" dirty="0"/>
          </a:p>
        </p:txBody>
      </p:sp>
    </p:spTree>
    <p:extLst>
      <p:ext uri="{BB962C8B-B14F-4D97-AF65-F5344CB8AC3E}">
        <p14:creationId xmlns:p14="http://schemas.microsoft.com/office/powerpoint/2010/main" val="26286909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9D84D"/>
        </a:solidFill>
        <a:effectLst/>
      </p:bgPr>
    </p:bg>
    <p:spTree>
      <p:nvGrpSpPr>
        <p:cNvPr id="1" name=""/>
        <p:cNvGrpSpPr/>
        <p:nvPr/>
      </p:nvGrpSpPr>
      <p:grpSpPr>
        <a:xfrm>
          <a:off x="0" y="0"/>
          <a:ext cx="0" cy="0"/>
          <a:chOff x="0" y="0"/>
          <a:chExt cx="0" cy="0"/>
        </a:xfrm>
      </p:grpSpPr>
      <p:sp>
        <p:nvSpPr>
          <p:cNvPr id="20" name="Oval 19">
            <a:extLst>
              <a:ext uri="{FF2B5EF4-FFF2-40B4-BE49-F238E27FC236}">
                <a16:creationId xmlns:a16="http://schemas.microsoft.com/office/drawing/2014/main" id="{687246CB-42DE-A6D3-C6AF-1884F9089407}"/>
              </a:ext>
            </a:extLst>
          </p:cNvPr>
          <p:cNvSpPr/>
          <p:nvPr/>
        </p:nvSpPr>
        <p:spPr>
          <a:xfrm>
            <a:off x="111564" y="3516660"/>
            <a:ext cx="1385923" cy="138619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E3406954-9078-E42B-4C87-04B9CD88A4AA}"/>
              </a:ext>
            </a:extLst>
          </p:cNvPr>
          <p:cNvSpPr/>
          <p:nvPr/>
        </p:nvSpPr>
        <p:spPr>
          <a:xfrm>
            <a:off x="112513" y="1859839"/>
            <a:ext cx="1385923" cy="138619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B30E15B6-8589-DBD0-821E-32DE0CD084E1}"/>
              </a:ext>
            </a:extLst>
          </p:cNvPr>
          <p:cNvSpPr/>
          <p:nvPr/>
        </p:nvSpPr>
        <p:spPr>
          <a:xfrm>
            <a:off x="185980" y="294469"/>
            <a:ext cx="1385923" cy="138619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2">
            <a:extLst>
              <a:ext uri="{FF2B5EF4-FFF2-40B4-BE49-F238E27FC236}">
                <a16:creationId xmlns:a16="http://schemas.microsoft.com/office/drawing/2014/main" id="{12E5CC0A-3D36-EF1E-2E15-1A15F434FE9D}"/>
              </a:ext>
            </a:extLst>
          </p:cNvPr>
          <p:cNvSpPr txBox="1">
            <a:spLocks/>
          </p:cNvSpPr>
          <p:nvPr/>
        </p:nvSpPr>
        <p:spPr>
          <a:xfrm>
            <a:off x="1571903" y="537835"/>
            <a:ext cx="9935697" cy="633233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pPr>
            <a:r>
              <a:rPr lang="en-US" sz="3200" b="1" dirty="0">
                <a:solidFill>
                  <a:srgbClr val="2267A3"/>
                </a:solidFill>
                <a:ea typeface="Calibri" panose="020F0502020204030204" pitchFamily="34" charset="0"/>
                <a:cs typeface="Calibri" panose="020F0502020204030204" pitchFamily="34" charset="0"/>
              </a:rPr>
              <a:t>ASSESS</a:t>
            </a:r>
            <a:r>
              <a:rPr lang="en-US" sz="3200" dirty="0">
                <a:ea typeface="Calibri" panose="020F0502020204030204" pitchFamily="34" charset="0"/>
                <a:cs typeface="Calibri" panose="020F0502020204030204" pitchFamily="34" charset="0"/>
              </a:rPr>
              <a:t> vaccination status of all residents in every clinical encounter</a:t>
            </a:r>
          </a:p>
          <a:p>
            <a:pPr marL="0" indent="0">
              <a:lnSpc>
                <a:spcPct val="100000"/>
              </a:lnSpc>
              <a:spcBef>
                <a:spcPts val="0"/>
              </a:spcBef>
              <a:spcAft>
                <a:spcPts val="1200"/>
              </a:spcAft>
              <a:buNone/>
            </a:pPr>
            <a:endParaRPr lang="en-US" sz="3200" dirty="0">
              <a:ea typeface="Calibri" panose="020F0502020204030204" pitchFamily="34" charset="0"/>
              <a:cs typeface="Times New Roman" panose="02020603050405020304" pitchFamily="18" charset="0"/>
            </a:endParaRPr>
          </a:p>
          <a:p>
            <a:pPr marL="0" indent="0">
              <a:lnSpc>
                <a:spcPct val="100000"/>
              </a:lnSpc>
              <a:spcBef>
                <a:spcPts val="0"/>
              </a:spcBef>
              <a:spcAft>
                <a:spcPts val="1200"/>
              </a:spcAft>
              <a:buNone/>
            </a:pPr>
            <a:r>
              <a:rPr lang="en-US" sz="3200" b="1" dirty="0">
                <a:solidFill>
                  <a:srgbClr val="2267A3"/>
                </a:solidFill>
                <a:ea typeface="Calibri" panose="020F0502020204030204" pitchFamily="34" charset="0"/>
                <a:cs typeface="Calibri" panose="020F0502020204030204" pitchFamily="34" charset="0"/>
              </a:rPr>
              <a:t>SHARE</a:t>
            </a:r>
            <a:r>
              <a:rPr lang="en-US" sz="3200" dirty="0">
                <a:ea typeface="Calibri" panose="020F0502020204030204" pitchFamily="34" charset="0"/>
                <a:cs typeface="Calibri" panose="020F0502020204030204" pitchFamily="34" charset="0"/>
              </a:rPr>
              <a:t> a strong recommendation for vaccines that residents need</a:t>
            </a:r>
          </a:p>
          <a:p>
            <a:pPr marL="0" indent="0">
              <a:lnSpc>
                <a:spcPct val="100000"/>
              </a:lnSpc>
              <a:spcBef>
                <a:spcPts val="0"/>
              </a:spcBef>
              <a:spcAft>
                <a:spcPts val="1200"/>
              </a:spcAft>
              <a:buNone/>
            </a:pPr>
            <a:endParaRPr lang="en-US" sz="3200" dirty="0">
              <a:ea typeface="Calibri" panose="020F0502020204030204" pitchFamily="34" charset="0"/>
              <a:cs typeface="Times New Roman" panose="02020603050405020304" pitchFamily="18" charset="0"/>
            </a:endParaRPr>
          </a:p>
          <a:p>
            <a:pPr marL="0" indent="0">
              <a:lnSpc>
                <a:spcPct val="100000"/>
              </a:lnSpc>
              <a:spcBef>
                <a:spcPts val="0"/>
              </a:spcBef>
              <a:spcAft>
                <a:spcPts val="1200"/>
              </a:spcAft>
              <a:buNone/>
            </a:pPr>
            <a:r>
              <a:rPr lang="en-US" sz="3200" b="1" dirty="0">
                <a:solidFill>
                  <a:srgbClr val="2267A3"/>
                </a:solidFill>
                <a:ea typeface="Calibri" panose="020F0502020204030204" pitchFamily="34" charset="0"/>
                <a:cs typeface="Calibri" panose="020F0502020204030204" pitchFamily="34" charset="0"/>
              </a:rPr>
              <a:t>ADMINISTER</a:t>
            </a:r>
            <a:r>
              <a:rPr lang="en-US" sz="3200" dirty="0">
                <a:ea typeface="Calibri" panose="020F0502020204030204" pitchFamily="34" charset="0"/>
                <a:cs typeface="Calibri" panose="020F0502020204030204" pitchFamily="34" charset="0"/>
              </a:rPr>
              <a:t> needed vaccines or </a:t>
            </a:r>
            <a:br>
              <a:rPr lang="en-US" sz="3200" dirty="0">
                <a:ea typeface="Calibri" panose="020F0502020204030204" pitchFamily="34" charset="0"/>
                <a:cs typeface="Calibri" panose="020F0502020204030204" pitchFamily="34" charset="0"/>
              </a:rPr>
            </a:br>
            <a:r>
              <a:rPr lang="en-US" sz="3200" b="1" dirty="0">
                <a:solidFill>
                  <a:srgbClr val="2267A3"/>
                </a:solidFill>
                <a:ea typeface="Calibri" panose="020F0502020204030204" pitchFamily="34" charset="0"/>
                <a:cs typeface="Calibri" panose="020F0502020204030204" pitchFamily="34" charset="0"/>
              </a:rPr>
              <a:t>REFER</a:t>
            </a:r>
            <a:r>
              <a:rPr lang="en-US" sz="3200" dirty="0">
                <a:ea typeface="Calibri" panose="020F0502020204030204" pitchFamily="34" charset="0"/>
                <a:cs typeface="Calibri" panose="020F0502020204030204" pitchFamily="34" charset="0"/>
              </a:rPr>
              <a:t> to a provider who can vaccinate</a:t>
            </a:r>
          </a:p>
          <a:p>
            <a:pPr marL="0" indent="0">
              <a:lnSpc>
                <a:spcPct val="100000"/>
              </a:lnSpc>
              <a:spcBef>
                <a:spcPts val="0"/>
              </a:spcBef>
              <a:spcAft>
                <a:spcPts val="1200"/>
              </a:spcAft>
              <a:buNone/>
            </a:pPr>
            <a:endParaRPr lang="en-US" sz="3200" dirty="0">
              <a:ea typeface="Calibri" panose="020F0502020204030204" pitchFamily="34" charset="0"/>
              <a:cs typeface="Times New Roman" panose="02020603050405020304" pitchFamily="18" charset="0"/>
            </a:endParaRPr>
          </a:p>
          <a:p>
            <a:pPr marL="0" indent="0">
              <a:lnSpc>
                <a:spcPct val="100000"/>
              </a:lnSpc>
              <a:spcBef>
                <a:spcPts val="0"/>
              </a:spcBef>
              <a:spcAft>
                <a:spcPts val="1200"/>
              </a:spcAft>
              <a:buNone/>
            </a:pPr>
            <a:r>
              <a:rPr lang="en-US" sz="3200" b="1" dirty="0">
                <a:solidFill>
                  <a:srgbClr val="2267A3"/>
                </a:solidFill>
                <a:ea typeface="Calibri" panose="020F0502020204030204" pitchFamily="34" charset="0"/>
                <a:cs typeface="Calibri" panose="020F0502020204030204" pitchFamily="34" charset="0"/>
              </a:rPr>
              <a:t>DOCUMENT</a:t>
            </a:r>
            <a:r>
              <a:rPr lang="en-US" sz="3200" dirty="0">
                <a:ea typeface="Calibri" panose="020F0502020204030204" pitchFamily="34" charset="0"/>
                <a:cs typeface="Calibri" panose="020F0502020204030204" pitchFamily="34" charset="0"/>
              </a:rPr>
              <a:t> vaccines administered or received by residents</a:t>
            </a:r>
            <a:endParaRPr lang="en-US" sz="3200" dirty="0">
              <a:ea typeface="Calibri" panose="020F0502020204030204" pitchFamily="34" charset="0"/>
              <a:cs typeface="Times New Roman" panose="02020603050405020304" pitchFamily="18" charset="0"/>
            </a:endParaRPr>
          </a:p>
        </p:txBody>
      </p:sp>
      <p:sp>
        <p:nvSpPr>
          <p:cNvPr id="10" name="Freeform 4">
            <a:extLst>
              <a:ext uri="{FF2B5EF4-FFF2-40B4-BE49-F238E27FC236}">
                <a16:creationId xmlns:a16="http://schemas.microsoft.com/office/drawing/2014/main" id="{3061EEBC-B00B-5870-ED92-F3209338798A}"/>
              </a:ext>
            </a:extLst>
          </p:cNvPr>
          <p:cNvSpPr/>
          <p:nvPr/>
        </p:nvSpPr>
        <p:spPr>
          <a:xfrm>
            <a:off x="480087" y="586433"/>
            <a:ext cx="866662" cy="883405"/>
          </a:xfrm>
          <a:custGeom>
            <a:avLst/>
            <a:gdLst/>
            <a:ahLst/>
            <a:cxnLst/>
            <a:rect l="l" t="t" r="r" b="b"/>
            <a:pathLst>
              <a:path w="1342382" h="1342382">
                <a:moveTo>
                  <a:pt x="0" y="0"/>
                </a:moveTo>
                <a:lnTo>
                  <a:pt x="1342382" y="0"/>
                </a:lnTo>
                <a:lnTo>
                  <a:pt x="1342382" y="1342382"/>
                </a:lnTo>
                <a:lnTo>
                  <a:pt x="0" y="13423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11" name="Freeform 26">
            <a:extLst>
              <a:ext uri="{FF2B5EF4-FFF2-40B4-BE49-F238E27FC236}">
                <a16:creationId xmlns:a16="http://schemas.microsoft.com/office/drawing/2014/main" id="{EFC7DCF9-29A9-7109-CFD2-1BB6B06B56F2}"/>
              </a:ext>
            </a:extLst>
          </p:cNvPr>
          <p:cNvSpPr/>
          <p:nvPr/>
        </p:nvSpPr>
        <p:spPr>
          <a:xfrm>
            <a:off x="376064" y="2137807"/>
            <a:ext cx="866662" cy="736365"/>
          </a:xfrm>
          <a:custGeom>
            <a:avLst/>
            <a:gdLst/>
            <a:ahLst/>
            <a:cxnLst/>
            <a:rect l="l" t="t" r="r" b="b"/>
            <a:pathLst>
              <a:path w="1235002" h="1111501">
                <a:moveTo>
                  <a:pt x="0" y="0"/>
                </a:moveTo>
                <a:lnTo>
                  <a:pt x="1235002" y="0"/>
                </a:lnTo>
                <a:lnTo>
                  <a:pt x="1235002" y="1111501"/>
                </a:lnTo>
                <a:lnTo>
                  <a:pt x="0" y="1111501"/>
                </a:lnTo>
                <a:lnTo>
                  <a:pt x="0" y="0"/>
                </a:lnTo>
                <a:close/>
              </a:path>
            </a:pathLst>
          </a:cu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en-US" dirty="0"/>
          </a:p>
        </p:txBody>
      </p:sp>
      <p:grpSp>
        <p:nvGrpSpPr>
          <p:cNvPr id="13" name="Group 21">
            <a:extLst>
              <a:ext uri="{FF2B5EF4-FFF2-40B4-BE49-F238E27FC236}">
                <a16:creationId xmlns:a16="http://schemas.microsoft.com/office/drawing/2014/main" id="{286771CB-393F-50F3-195C-2494069F7E66}"/>
              </a:ext>
            </a:extLst>
          </p:cNvPr>
          <p:cNvGrpSpPr/>
          <p:nvPr/>
        </p:nvGrpSpPr>
        <p:grpSpPr>
          <a:xfrm>
            <a:off x="372144" y="3733496"/>
            <a:ext cx="866663" cy="870039"/>
            <a:chOff x="0" y="0"/>
            <a:chExt cx="1921929" cy="2535739"/>
          </a:xfrm>
        </p:grpSpPr>
        <p:sp>
          <p:nvSpPr>
            <p:cNvPr id="14" name="Freeform 22">
              <a:extLst>
                <a:ext uri="{FF2B5EF4-FFF2-40B4-BE49-F238E27FC236}">
                  <a16:creationId xmlns:a16="http://schemas.microsoft.com/office/drawing/2014/main" id="{0414C618-015D-94F7-B8E8-63B5F121C89E}"/>
                </a:ext>
              </a:extLst>
            </p:cNvPr>
            <p:cNvSpPr/>
            <p:nvPr/>
          </p:nvSpPr>
          <p:spPr>
            <a:xfrm>
              <a:off x="205976" y="0"/>
              <a:ext cx="1509977" cy="1789843"/>
            </a:xfrm>
            <a:custGeom>
              <a:avLst/>
              <a:gdLst/>
              <a:ahLst/>
              <a:cxnLst/>
              <a:rect l="l" t="t" r="r" b="b"/>
              <a:pathLst>
                <a:path w="1509977" h="1789843">
                  <a:moveTo>
                    <a:pt x="0" y="0"/>
                  </a:moveTo>
                  <a:lnTo>
                    <a:pt x="1509977" y="0"/>
                  </a:lnTo>
                  <a:lnTo>
                    <a:pt x="1509977" y="1789843"/>
                  </a:lnTo>
                  <a:lnTo>
                    <a:pt x="0" y="17898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15" name="Freeform 23">
              <a:extLst>
                <a:ext uri="{FF2B5EF4-FFF2-40B4-BE49-F238E27FC236}">
                  <a16:creationId xmlns:a16="http://schemas.microsoft.com/office/drawing/2014/main" id="{CD412F46-DEC5-945C-8C6D-3A2DEA254F02}"/>
                </a:ext>
              </a:extLst>
            </p:cNvPr>
            <p:cNvSpPr/>
            <p:nvPr/>
          </p:nvSpPr>
          <p:spPr>
            <a:xfrm>
              <a:off x="691993" y="625950"/>
              <a:ext cx="537943" cy="537943"/>
            </a:xfrm>
            <a:custGeom>
              <a:avLst/>
              <a:gdLst/>
              <a:ahLst/>
              <a:cxnLst/>
              <a:rect l="l" t="t" r="r" b="b"/>
              <a:pathLst>
                <a:path w="537943" h="537943">
                  <a:moveTo>
                    <a:pt x="0" y="0"/>
                  </a:moveTo>
                  <a:lnTo>
                    <a:pt x="537943" y="0"/>
                  </a:lnTo>
                  <a:lnTo>
                    <a:pt x="537943" y="537943"/>
                  </a:lnTo>
                  <a:lnTo>
                    <a:pt x="0" y="537943"/>
                  </a:lnTo>
                  <a:lnTo>
                    <a:pt x="0" y="0"/>
                  </a:lnTo>
                  <a:close/>
                </a:path>
              </a:pathLst>
            </a:custGeom>
            <a: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p:spPr>
          <p:txBody>
            <a:bodyPr/>
            <a:lstStyle/>
            <a:p>
              <a:endParaRPr lang="en-US" dirty="0"/>
            </a:p>
          </p:txBody>
        </p:sp>
        <p:sp>
          <p:nvSpPr>
            <p:cNvPr id="16" name="Freeform 24">
              <a:extLst>
                <a:ext uri="{FF2B5EF4-FFF2-40B4-BE49-F238E27FC236}">
                  <a16:creationId xmlns:a16="http://schemas.microsoft.com/office/drawing/2014/main" id="{0BBF127F-E671-5086-E374-7350F45D8345}"/>
                </a:ext>
              </a:extLst>
            </p:cNvPr>
            <p:cNvSpPr/>
            <p:nvPr/>
          </p:nvSpPr>
          <p:spPr>
            <a:xfrm>
              <a:off x="0" y="1879880"/>
              <a:ext cx="1921929" cy="655858"/>
            </a:xfrm>
            <a:custGeom>
              <a:avLst/>
              <a:gdLst/>
              <a:ahLst/>
              <a:cxnLst/>
              <a:rect l="l" t="t" r="r" b="b"/>
              <a:pathLst>
                <a:path w="1921929" h="655858">
                  <a:moveTo>
                    <a:pt x="0" y="0"/>
                  </a:moveTo>
                  <a:lnTo>
                    <a:pt x="1921929" y="0"/>
                  </a:lnTo>
                  <a:lnTo>
                    <a:pt x="1921929" y="655859"/>
                  </a:lnTo>
                  <a:lnTo>
                    <a:pt x="0" y="65585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dirty="0"/>
            </a:p>
          </p:txBody>
        </p:sp>
      </p:grpSp>
      <p:sp>
        <p:nvSpPr>
          <p:cNvPr id="21" name="Oval 20">
            <a:extLst>
              <a:ext uri="{FF2B5EF4-FFF2-40B4-BE49-F238E27FC236}">
                <a16:creationId xmlns:a16="http://schemas.microsoft.com/office/drawing/2014/main" id="{AF6D16D6-AC20-5ABB-CA90-A0F5B1CACC82}"/>
              </a:ext>
            </a:extLst>
          </p:cNvPr>
          <p:cNvSpPr/>
          <p:nvPr/>
        </p:nvSpPr>
        <p:spPr>
          <a:xfrm>
            <a:off x="111564" y="5117620"/>
            <a:ext cx="1385923" cy="138619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25">
            <a:extLst>
              <a:ext uri="{FF2B5EF4-FFF2-40B4-BE49-F238E27FC236}">
                <a16:creationId xmlns:a16="http://schemas.microsoft.com/office/drawing/2014/main" id="{754CC00B-DB9D-65E9-EA4D-0123D0492D87}"/>
              </a:ext>
            </a:extLst>
          </p:cNvPr>
          <p:cNvSpPr/>
          <p:nvPr/>
        </p:nvSpPr>
        <p:spPr>
          <a:xfrm>
            <a:off x="357725" y="5246023"/>
            <a:ext cx="826560" cy="1025544"/>
          </a:xfrm>
          <a:custGeom>
            <a:avLst/>
            <a:gdLst/>
            <a:ahLst/>
            <a:cxnLst/>
            <a:rect l="l" t="t" r="r" b="b"/>
            <a:pathLst>
              <a:path w="1283085" h="1688269">
                <a:moveTo>
                  <a:pt x="0" y="0"/>
                </a:moveTo>
                <a:lnTo>
                  <a:pt x="1283084" y="0"/>
                </a:lnTo>
                <a:lnTo>
                  <a:pt x="1283084" y="1688269"/>
                </a:lnTo>
                <a:lnTo>
                  <a:pt x="0" y="1688269"/>
                </a:lnTo>
                <a:lnTo>
                  <a:pt x="0" y="0"/>
                </a:lnTo>
                <a:close/>
              </a:path>
            </a:pathLst>
          </a:custGeom>
          <a: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a:blipFill>
        </p:spPr>
        <p:txBody>
          <a:bodyPr/>
          <a:lstStyle/>
          <a:p>
            <a:endParaRPr lang="en-US" dirty="0"/>
          </a:p>
        </p:txBody>
      </p:sp>
    </p:spTree>
    <p:extLst>
      <p:ext uri="{BB962C8B-B14F-4D97-AF65-F5344CB8AC3E}">
        <p14:creationId xmlns:p14="http://schemas.microsoft.com/office/powerpoint/2010/main" val="39911651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A56E04-64FD-2656-D938-44045E6EBF14}"/>
              </a:ext>
            </a:extLst>
          </p:cNvPr>
          <p:cNvSpPr>
            <a:spLocks noGrp="1"/>
          </p:cNvSpPr>
          <p:nvPr>
            <p:ph idx="1"/>
          </p:nvPr>
        </p:nvSpPr>
        <p:spPr>
          <a:xfrm>
            <a:off x="4183932" y="2113988"/>
            <a:ext cx="7866751" cy="2438399"/>
          </a:xfrm>
        </p:spPr>
        <p:txBody>
          <a:bodyPr>
            <a:normAutofit/>
          </a:bodyPr>
          <a:lstStyle/>
          <a:p>
            <a:pPr marL="0" indent="0">
              <a:spcBef>
                <a:spcPts val="0"/>
              </a:spcBef>
              <a:buNone/>
            </a:pPr>
            <a:r>
              <a:rPr lang="en-US" sz="3200" dirty="0">
                <a:effectLst/>
                <a:ea typeface="Times New Roman" panose="02020603050405020304" pitchFamily="18" charset="0"/>
              </a:rPr>
              <a:t>All healthcare professionals --</a:t>
            </a:r>
            <a:br>
              <a:rPr lang="en-US" sz="3200" dirty="0">
                <a:effectLst/>
                <a:ea typeface="Times New Roman" panose="02020603050405020304" pitchFamily="18" charset="0"/>
              </a:rPr>
            </a:br>
            <a:r>
              <a:rPr lang="en-US" sz="3200" dirty="0">
                <a:effectLst/>
                <a:ea typeface="Times New Roman" panose="02020603050405020304" pitchFamily="18" charset="0"/>
              </a:rPr>
              <a:t>i</a:t>
            </a:r>
            <a:r>
              <a:rPr lang="en-US" sz="3200" dirty="0">
                <a:solidFill>
                  <a:srgbClr val="000000"/>
                </a:solidFill>
                <a:effectLst/>
              </a:rPr>
              <a:t>ncluding workers in long-term care settings --</a:t>
            </a:r>
            <a:r>
              <a:rPr lang="en-US" sz="3200" dirty="0">
                <a:effectLst/>
                <a:ea typeface="Times New Roman" panose="02020603050405020304" pitchFamily="18" charset="0"/>
              </a:rPr>
              <a:t>should take these steps to ensure that adult patients are fully </a:t>
            </a:r>
            <a:r>
              <a:rPr lang="en-US" sz="3200" dirty="0">
                <a:ea typeface="Times New Roman" panose="02020603050405020304" pitchFamily="18" charset="0"/>
              </a:rPr>
              <a:t>vaccinated</a:t>
            </a:r>
            <a:r>
              <a:rPr lang="en-US" sz="3200" dirty="0">
                <a:effectLst/>
                <a:ea typeface="Times New Roman" panose="02020603050405020304" pitchFamily="18" charset="0"/>
              </a:rPr>
              <a:t> and have maximum protection from serious diseases.</a:t>
            </a:r>
          </a:p>
        </p:txBody>
      </p:sp>
      <p:sp>
        <p:nvSpPr>
          <p:cNvPr id="5" name="Freeform 2">
            <a:extLst>
              <a:ext uri="{FF2B5EF4-FFF2-40B4-BE49-F238E27FC236}">
                <a16:creationId xmlns:a16="http://schemas.microsoft.com/office/drawing/2014/main" id="{4F39D027-FAEC-627E-E82E-DE39CC26AC84}"/>
              </a:ext>
            </a:extLst>
          </p:cNvPr>
          <p:cNvSpPr/>
          <p:nvPr/>
        </p:nvSpPr>
        <p:spPr>
          <a:xfrm>
            <a:off x="298115" y="1572127"/>
            <a:ext cx="3776579" cy="3522123"/>
          </a:xfrm>
          <a:custGeom>
            <a:avLst/>
            <a:gdLst/>
            <a:ahLst/>
            <a:cxnLst/>
            <a:rect l="l" t="t" r="r" b="b"/>
            <a:pathLst>
              <a:path w="4278496" h="4278496">
                <a:moveTo>
                  <a:pt x="0" y="0"/>
                </a:moveTo>
                <a:lnTo>
                  <a:pt x="4278496" y="0"/>
                </a:lnTo>
                <a:lnTo>
                  <a:pt x="4278496" y="4278496"/>
                </a:lnTo>
                <a:lnTo>
                  <a:pt x="0" y="4278496"/>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sz="1688" dirty="0"/>
          </a:p>
        </p:txBody>
      </p:sp>
    </p:spTree>
    <p:extLst>
      <p:ext uri="{BB962C8B-B14F-4D97-AF65-F5344CB8AC3E}">
        <p14:creationId xmlns:p14="http://schemas.microsoft.com/office/powerpoint/2010/main" val="12254796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D47E1-D668-0C7C-D0AE-71A6EDCADA58}"/>
              </a:ext>
            </a:extLst>
          </p:cNvPr>
          <p:cNvSpPr>
            <a:spLocks noGrp="1"/>
          </p:cNvSpPr>
          <p:nvPr>
            <p:ph type="title"/>
          </p:nvPr>
        </p:nvSpPr>
        <p:spPr>
          <a:xfrm>
            <a:off x="7477737" y="2103437"/>
            <a:ext cx="4061799" cy="1325563"/>
          </a:xfrm>
        </p:spPr>
        <p:txBody>
          <a:bodyPr/>
          <a:lstStyle/>
          <a:p>
            <a:r>
              <a:rPr lang="en-US" dirty="0"/>
              <a:t>Discussion point:</a:t>
            </a:r>
          </a:p>
        </p:txBody>
      </p:sp>
      <p:sp>
        <p:nvSpPr>
          <p:cNvPr id="3" name="Slide Number Placeholder 2">
            <a:extLst>
              <a:ext uri="{FF2B5EF4-FFF2-40B4-BE49-F238E27FC236}">
                <a16:creationId xmlns:a16="http://schemas.microsoft.com/office/drawing/2014/main" id="{2D6C6D91-5EDC-642C-C4E3-3C3842916633}"/>
              </a:ext>
            </a:extLst>
          </p:cNvPr>
          <p:cNvSpPr>
            <a:spLocks noGrp="1"/>
          </p:cNvSpPr>
          <p:nvPr>
            <p:ph type="sldNum" sz="quarter" idx="12"/>
          </p:nvPr>
        </p:nvSpPr>
        <p:spPr/>
        <p:txBody>
          <a:bodyPr/>
          <a:lstStyle/>
          <a:p>
            <a:fld id="{6229C22B-4774-6A4F-9027-E795ED4E5985}" type="slidenum">
              <a:rPr lang="en-US" smtClean="0"/>
              <a:t>59</a:t>
            </a:fld>
            <a:endParaRPr lang="en-US" dirty="0"/>
          </a:p>
        </p:txBody>
      </p:sp>
      <p:pic>
        <p:nvPicPr>
          <p:cNvPr id="5" name="Picture 4" descr="A group of blue and yellow speech bubbles&#10;&#10;Description automatically generated">
            <a:extLst>
              <a:ext uri="{FF2B5EF4-FFF2-40B4-BE49-F238E27FC236}">
                <a16:creationId xmlns:a16="http://schemas.microsoft.com/office/drawing/2014/main" id="{AADE6EFD-140F-1AC5-B7B1-EEFBDF72F75B}"/>
              </a:ext>
            </a:extLst>
          </p:cNvPr>
          <p:cNvPicPr>
            <a:picLocks noChangeAspect="1"/>
          </p:cNvPicPr>
          <p:nvPr/>
        </p:nvPicPr>
        <p:blipFill>
          <a:blip r:embed="rId3"/>
          <a:stretch>
            <a:fillRect/>
          </a:stretch>
        </p:blipFill>
        <p:spPr>
          <a:xfrm>
            <a:off x="838200" y="347447"/>
            <a:ext cx="6453801" cy="6145428"/>
          </a:xfrm>
          <a:prstGeom prst="rect">
            <a:avLst/>
          </a:prstGeom>
        </p:spPr>
      </p:pic>
      <p:sp>
        <p:nvSpPr>
          <p:cNvPr id="6" name="Title 1">
            <a:extLst>
              <a:ext uri="{FF2B5EF4-FFF2-40B4-BE49-F238E27FC236}">
                <a16:creationId xmlns:a16="http://schemas.microsoft.com/office/drawing/2014/main" id="{6B30C2FF-804F-80D0-37D3-EA18C816F386}"/>
              </a:ext>
            </a:extLst>
          </p:cNvPr>
          <p:cNvSpPr txBox="1">
            <a:spLocks/>
          </p:cNvSpPr>
          <p:nvPr/>
        </p:nvSpPr>
        <p:spPr>
          <a:xfrm>
            <a:off x="7477737" y="3014663"/>
            <a:ext cx="4338026" cy="30638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rgbClr val="2267A3"/>
                </a:solidFill>
                <a:latin typeface="+mj-lt"/>
                <a:ea typeface="+mj-ea"/>
                <a:cs typeface="+mj-cs"/>
              </a:defRPr>
            </a:lvl1pPr>
          </a:lstStyle>
          <a:p>
            <a:pPr>
              <a:lnSpc>
                <a:spcPct val="100000"/>
              </a:lnSpc>
            </a:pPr>
            <a:r>
              <a:rPr lang="en-US" sz="3600" dirty="0">
                <a:solidFill>
                  <a:schemeClr val="tx1"/>
                </a:solidFill>
              </a:rPr>
              <a:t>What are your suggestions for making sure our residents are vaccinated?</a:t>
            </a:r>
          </a:p>
        </p:txBody>
      </p:sp>
    </p:spTree>
    <p:extLst>
      <p:ext uri="{BB962C8B-B14F-4D97-AF65-F5344CB8AC3E}">
        <p14:creationId xmlns:p14="http://schemas.microsoft.com/office/powerpoint/2010/main" val="36936212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7AE7558-E39F-C790-E4EA-B4E58E93B6D0}"/>
              </a:ext>
            </a:extLst>
          </p:cNvPr>
          <p:cNvSpPr>
            <a:spLocks noGrp="1"/>
          </p:cNvSpPr>
          <p:nvPr>
            <p:ph type="sldNum" sz="quarter" idx="12"/>
          </p:nvPr>
        </p:nvSpPr>
        <p:spPr/>
        <p:txBody>
          <a:bodyPr/>
          <a:lstStyle/>
          <a:p>
            <a:fld id="{6229C22B-4774-6A4F-9027-E795ED4E5985}" type="slidenum">
              <a:rPr lang="en-US" smtClean="0"/>
              <a:t>6</a:t>
            </a:fld>
            <a:endParaRPr lang="en-US" dirty="0"/>
          </a:p>
        </p:txBody>
      </p:sp>
      <p:pic>
        <p:nvPicPr>
          <p:cNvPr id="11" name="Picture 10" descr="A blue icon with people and text&#10;&#10;Description automatically generated with medium confidence">
            <a:extLst>
              <a:ext uri="{FF2B5EF4-FFF2-40B4-BE49-F238E27FC236}">
                <a16:creationId xmlns:a16="http://schemas.microsoft.com/office/drawing/2014/main" id="{EC619F43-34E7-F405-4FD9-7B72F32C4435}"/>
              </a:ext>
            </a:extLst>
          </p:cNvPr>
          <p:cNvPicPr>
            <a:picLocks noChangeAspect="1"/>
          </p:cNvPicPr>
          <p:nvPr/>
        </p:nvPicPr>
        <p:blipFill>
          <a:blip r:embed="rId3"/>
          <a:stretch>
            <a:fillRect/>
          </a:stretch>
        </p:blipFill>
        <p:spPr>
          <a:xfrm>
            <a:off x="209550" y="574675"/>
            <a:ext cx="4559300" cy="6146800"/>
          </a:xfrm>
          <a:prstGeom prst="rect">
            <a:avLst/>
          </a:prstGeom>
        </p:spPr>
      </p:pic>
      <p:sp>
        <p:nvSpPr>
          <p:cNvPr id="2" name="TextBox 1">
            <a:extLst>
              <a:ext uri="{FF2B5EF4-FFF2-40B4-BE49-F238E27FC236}">
                <a16:creationId xmlns:a16="http://schemas.microsoft.com/office/drawing/2014/main" id="{0777B1A2-F758-E8D5-2594-92B1A9658373}"/>
              </a:ext>
            </a:extLst>
          </p:cNvPr>
          <p:cNvSpPr txBox="1"/>
          <p:nvPr/>
        </p:nvSpPr>
        <p:spPr>
          <a:xfrm>
            <a:off x="6096000" y="1584960"/>
            <a:ext cx="4922520" cy="1077218"/>
          </a:xfrm>
          <a:prstGeom prst="rect">
            <a:avLst/>
          </a:prstGeom>
          <a:noFill/>
        </p:spPr>
        <p:txBody>
          <a:bodyPr wrap="square" rtlCol="0">
            <a:spAutoFit/>
          </a:bodyPr>
          <a:lstStyle/>
          <a:p>
            <a:r>
              <a:rPr lang="en-US" sz="3200" dirty="0">
                <a:effectLst/>
                <a:ea typeface="Times New Roman" panose="02020603050405020304" pitchFamily="18" charset="0"/>
              </a:rPr>
              <a:t>Can you think of a way that infections spread?</a:t>
            </a:r>
            <a:r>
              <a:rPr lang="en-US" sz="3200" dirty="0">
                <a:effectLst/>
              </a:rPr>
              <a:t> </a:t>
            </a:r>
            <a:endParaRPr lang="en-US" sz="3200" dirty="0"/>
          </a:p>
        </p:txBody>
      </p:sp>
      <p:pic>
        <p:nvPicPr>
          <p:cNvPr id="3" name="Graphic 2" descr="Badge 1 with solid fill">
            <a:extLst>
              <a:ext uri="{FF2B5EF4-FFF2-40B4-BE49-F238E27FC236}">
                <a16:creationId xmlns:a16="http://schemas.microsoft.com/office/drawing/2014/main" id="{10352107-7FC2-EA06-DB32-9F99F4BFA9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32000" y="117475"/>
            <a:ext cx="914400" cy="914400"/>
          </a:xfrm>
          <a:prstGeom prst="rect">
            <a:avLst/>
          </a:prstGeom>
        </p:spPr>
      </p:pic>
    </p:spTree>
    <p:extLst>
      <p:ext uri="{BB962C8B-B14F-4D97-AF65-F5344CB8AC3E}">
        <p14:creationId xmlns:p14="http://schemas.microsoft.com/office/powerpoint/2010/main" val="25560349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B0705-1DED-6631-EE1D-2727382B8EB2}"/>
              </a:ext>
            </a:extLst>
          </p:cNvPr>
          <p:cNvSpPr>
            <a:spLocks noGrp="1"/>
          </p:cNvSpPr>
          <p:nvPr>
            <p:ph type="title"/>
          </p:nvPr>
        </p:nvSpPr>
        <p:spPr/>
        <p:txBody>
          <a:bodyPr>
            <a:normAutofit/>
          </a:bodyPr>
          <a:lstStyle/>
          <a:p>
            <a:pPr marR="0" lvl="0" algn="ctr">
              <a:lnSpc>
                <a:spcPct val="100000"/>
              </a:lnSpc>
              <a:spcBef>
                <a:spcPts val="0"/>
              </a:spcBef>
              <a:spcAft>
                <a:spcPts val="1200"/>
              </a:spcAft>
            </a:pPr>
            <a:r>
              <a:rPr lang="en-US" dirty="0">
                <a:effectLst/>
                <a:latin typeface="Calibri" panose="020F0502020204030204" pitchFamily="34" charset="0"/>
                <a:ea typeface="Calibri" panose="020F0502020204030204" pitchFamily="34" charset="0"/>
                <a:cs typeface="Calibri" panose="020F0502020204030204" pitchFamily="34" charset="0"/>
              </a:rPr>
              <a:t>Information specific to </a:t>
            </a:r>
            <a:br>
              <a:rPr lang="en-US" dirty="0">
                <a:effectLst/>
                <a:latin typeface="Calibri" panose="020F0502020204030204" pitchFamily="34" charset="0"/>
                <a:ea typeface="Calibri" panose="020F0502020204030204" pitchFamily="34" charset="0"/>
                <a:cs typeface="Calibri" panose="020F0502020204030204" pitchFamily="34" charset="0"/>
              </a:rPr>
            </a:br>
            <a:r>
              <a:rPr lang="en-US" dirty="0">
                <a:effectLst/>
                <a:latin typeface="Calibri" panose="020F0502020204030204" pitchFamily="34" charset="0"/>
                <a:ea typeface="Calibri" panose="020F0502020204030204" pitchFamily="34" charset="0"/>
                <a:cs typeface="Calibri" panose="020F0502020204030204" pitchFamily="34" charset="0"/>
              </a:rPr>
              <a:t>our workplace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8699B015-BEE9-841A-8B79-38313505E4A1}"/>
              </a:ext>
            </a:extLst>
          </p:cNvPr>
          <p:cNvSpPr>
            <a:spLocks noGrp="1"/>
          </p:cNvSpPr>
          <p:nvPr>
            <p:ph type="sldNum" sz="quarter" idx="12"/>
          </p:nvPr>
        </p:nvSpPr>
        <p:spPr/>
        <p:txBody>
          <a:bodyPr/>
          <a:lstStyle/>
          <a:p>
            <a:fld id="{6229C22B-4774-6A4F-9027-E795ED4E5985}" type="slidenum">
              <a:rPr lang="en-US" smtClean="0"/>
              <a:t>60</a:t>
            </a:fld>
            <a:endParaRPr lang="en-US" dirty="0"/>
          </a:p>
        </p:txBody>
      </p:sp>
    </p:spTree>
    <p:extLst>
      <p:ext uri="{BB962C8B-B14F-4D97-AF65-F5344CB8AC3E}">
        <p14:creationId xmlns:p14="http://schemas.microsoft.com/office/powerpoint/2010/main" val="42054651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620EE-5355-C28F-A1AD-BC9AFBA851EC}"/>
              </a:ext>
            </a:extLst>
          </p:cNvPr>
          <p:cNvSpPr>
            <a:spLocks noGrp="1"/>
          </p:cNvSpPr>
          <p:nvPr>
            <p:ph type="title"/>
          </p:nvPr>
        </p:nvSpPr>
        <p:spPr/>
        <p:txBody>
          <a:bodyPr/>
          <a:lstStyle/>
          <a:p>
            <a:r>
              <a:rPr lang="en-US" dirty="0"/>
              <a:t>Information specific to our site</a:t>
            </a:r>
          </a:p>
        </p:txBody>
      </p:sp>
      <p:sp>
        <p:nvSpPr>
          <p:cNvPr id="3" name="Content Placeholder 2">
            <a:extLst>
              <a:ext uri="{FF2B5EF4-FFF2-40B4-BE49-F238E27FC236}">
                <a16:creationId xmlns:a16="http://schemas.microsoft.com/office/drawing/2014/main" id="{0FA56E04-64FD-2656-D938-44045E6EBF14}"/>
              </a:ext>
            </a:extLst>
          </p:cNvPr>
          <p:cNvSpPr>
            <a:spLocks noGrp="1"/>
          </p:cNvSpPr>
          <p:nvPr>
            <p:ph idx="1"/>
          </p:nvPr>
        </p:nvSpPr>
        <p:spPr/>
        <p:txBody>
          <a:bodyPr/>
          <a:lstStyle/>
          <a:p>
            <a:r>
              <a:rPr lang="en-US" dirty="0"/>
              <a:t>Vaccination clinic dates and time:</a:t>
            </a:r>
          </a:p>
          <a:p>
            <a:pPr marL="0" indent="0">
              <a:buNone/>
            </a:pPr>
            <a:endParaRPr lang="en-US" dirty="0"/>
          </a:p>
          <a:p>
            <a:r>
              <a:rPr lang="en-US" dirty="0"/>
              <a:t>Contact person:</a:t>
            </a:r>
            <a:br>
              <a:rPr lang="en-US" dirty="0"/>
            </a:br>
            <a:endParaRPr lang="en-US" dirty="0"/>
          </a:p>
          <a:p>
            <a:r>
              <a:rPr lang="en-US" dirty="0"/>
              <a:t>Other</a:t>
            </a:r>
          </a:p>
        </p:txBody>
      </p:sp>
    </p:spTree>
    <p:extLst>
      <p:ext uri="{BB962C8B-B14F-4D97-AF65-F5344CB8AC3E}">
        <p14:creationId xmlns:p14="http://schemas.microsoft.com/office/powerpoint/2010/main" val="8468695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6CE84-0E97-DDFA-E1F2-6E5746DD5382}"/>
              </a:ext>
            </a:extLst>
          </p:cNvPr>
          <p:cNvSpPr>
            <a:spLocks noGrp="1"/>
          </p:cNvSpPr>
          <p:nvPr>
            <p:ph type="title"/>
          </p:nvPr>
        </p:nvSpPr>
        <p:spPr/>
        <p:txBody>
          <a:bodyPr/>
          <a:lstStyle/>
          <a:p>
            <a:r>
              <a:rPr lang="en-US" dirty="0"/>
              <a:t>Please complete the evaluation of this session</a:t>
            </a:r>
          </a:p>
        </p:txBody>
      </p:sp>
      <p:sp>
        <p:nvSpPr>
          <p:cNvPr id="3" name="Slide Number Placeholder 2">
            <a:extLst>
              <a:ext uri="{FF2B5EF4-FFF2-40B4-BE49-F238E27FC236}">
                <a16:creationId xmlns:a16="http://schemas.microsoft.com/office/drawing/2014/main" id="{10CF97D8-69C0-34FA-B7EA-37598246ABF5}"/>
              </a:ext>
            </a:extLst>
          </p:cNvPr>
          <p:cNvSpPr>
            <a:spLocks noGrp="1"/>
          </p:cNvSpPr>
          <p:nvPr>
            <p:ph type="sldNum" sz="quarter" idx="12"/>
          </p:nvPr>
        </p:nvSpPr>
        <p:spPr/>
        <p:txBody>
          <a:bodyPr/>
          <a:lstStyle/>
          <a:p>
            <a:fld id="{6229C22B-4774-6A4F-9027-E795ED4E5985}" type="slidenum">
              <a:rPr lang="en-US" smtClean="0"/>
              <a:t>62</a:t>
            </a:fld>
            <a:endParaRPr lang="en-US" dirty="0"/>
          </a:p>
        </p:txBody>
      </p:sp>
    </p:spTree>
    <p:extLst>
      <p:ext uri="{BB962C8B-B14F-4D97-AF65-F5344CB8AC3E}">
        <p14:creationId xmlns:p14="http://schemas.microsoft.com/office/powerpoint/2010/main" val="6581117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Freeform 5">
            <a:extLst>
              <a:ext uri="{FF2B5EF4-FFF2-40B4-BE49-F238E27FC236}">
                <a16:creationId xmlns:a16="http://schemas.microsoft.com/office/drawing/2014/main" id="{78EA9877-35F5-5292-E988-032FAE0CCCA5}"/>
              </a:ext>
            </a:extLst>
          </p:cNvPr>
          <p:cNvSpPr/>
          <p:nvPr/>
        </p:nvSpPr>
        <p:spPr>
          <a:xfrm>
            <a:off x="1112389" y="1212574"/>
            <a:ext cx="3868150" cy="3224532"/>
          </a:xfrm>
          <a:custGeom>
            <a:avLst/>
            <a:gdLst/>
            <a:ahLst/>
            <a:cxnLst/>
            <a:rect l="l" t="t" r="r" b="b"/>
            <a:pathLst>
              <a:path w="3584784" h="2926080">
                <a:moveTo>
                  <a:pt x="0" y="0"/>
                </a:moveTo>
                <a:lnTo>
                  <a:pt x="3584784" y="0"/>
                </a:lnTo>
                <a:lnTo>
                  <a:pt x="3584784" y="2926080"/>
                </a:lnTo>
                <a:lnTo>
                  <a:pt x="0" y="2926080"/>
                </a:lnTo>
                <a:lnTo>
                  <a:pt x="0" y="0"/>
                </a:lnTo>
                <a:close/>
              </a:path>
            </a:pathLst>
          </a:custGeom>
          <a: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US" sz="1688" dirty="0"/>
          </a:p>
        </p:txBody>
      </p:sp>
      <p:sp>
        <p:nvSpPr>
          <p:cNvPr id="7" name="TextBox 6">
            <a:extLst>
              <a:ext uri="{FF2B5EF4-FFF2-40B4-BE49-F238E27FC236}">
                <a16:creationId xmlns:a16="http://schemas.microsoft.com/office/drawing/2014/main" id="{19E54D1E-D90A-35BD-C17F-38E774712063}"/>
              </a:ext>
            </a:extLst>
          </p:cNvPr>
          <p:cNvSpPr txBox="1"/>
          <p:nvPr/>
        </p:nvSpPr>
        <p:spPr>
          <a:xfrm>
            <a:off x="5282291" y="1770969"/>
            <a:ext cx="6604909" cy="4113049"/>
          </a:xfrm>
          <a:prstGeom prst="rect">
            <a:avLst/>
          </a:prstGeom>
          <a:noFill/>
        </p:spPr>
        <p:txBody>
          <a:bodyPr wrap="square" rtlCol="0">
            <a:spAutoFit/>
          </a:bodyPr>
          <a:lstStyle/>
          <a:p>
            <a:pPr defTabSz="1252728">
              <a:spcAft>
                <a:spcPts val="600"/>
              </a:spcAft>
            </a:pPr>
            <a:r>
              <a:rPr lang="en-US" sz="6576" b="1" kern="1200" dirty="0">
                <a:solidFill>
                  <a:srgbClr val="2267A3"/>
                </a:solidFill>
                <a:latin typeface="Dreaming Outloud Pro" panose="03050502040302030504" pitchFamily="66" charset="77"/>
                <a:ea typeface="+mn-ea"/>
                <a:cs typeface="Dreaming Outloud Pro" panose="03050502040302030504" pitchFamily="66" charset="77"/>
              </a:rPr>
              <a:t>Thank you for your attention!</a:t>
            </a:r>
          </a:p>
          <a:p>
            <a:pPr defTabSz="1252728">
              <a:spcAft>
                <a:spcPts val="600"/>
              </a:spcAft>
            </a:pPr>
            <a:endParaRPr lang="en-US" sz="5400" b="1" dirty="0">
              <a:solidFill>
                <a:srgbClr val="2267A3"/>
              </a:solidFill>
              <a:latin typeface="Dreaming Outloud Pro" panose="03050502040302030504" pitchFamily="66" charset="77"/>
              <a:cs typeface="Dreaming Outloud Pro" panose="03050502040302030504" pitchFamily="66" charset="77"/>
            </a:endParaRPr>
          </a:p>
          <a:p>
            <a:pPr defTabSz="1252728">
              <a:spcAft>
                <a:spcPts val="600"/>
              </a:spcAft>
            </a:pPr>
            <a:r>
              <a:rPr lang="en-US" sz="6576" b="1" dirty="0">
                <a:solidFill>
                  <a:srgbClr val="2267A3"/>
                </a:solidFill>
                <a:latin typeface="Dreaming Outloud Pro" panose="03050502040302030504" pitchFamily="66" charset="77"/>
                <a:cs typeface="Dreaming Outloud Pro" panose="03050502040302030504" pitchFamily="66" charset="77"/>
              </a:rPr>
              <a:t>Any questions?</a:t>
            </a:r>
            <a:endParaRPr lang="en-US" sz="4800" b="1" dirty="0">
              <a:solidFill>
                <a:srgbClr val="2267A3"/>
              </a:solidFill>
              <a:latin typeface="Dreaming Outloud Pro" panose="03050502040302030504" pitchFamily="66" charset="77"/>
              <a:cs typeface="Dreaming Outloud Pro" panose="03050502040302030504" pitchFamily="66" charset="77"/>
            </a:endParaRPr>
          </a:p>
        </p:txBody>
      </p:sp>
      <p:sp>
        <p:nvSpPr>
          <p:cNvPr id="2" name="Slide Number Placeholder 1">
            <a:extLst>
              <a:ext uri="{FF2B5EF4-FFF2-40B4-BE49-F238E27FC236}">
                <a16:creationId xmlns:a16="http://schemas.microsoft.com/office/drawing/2014/main" id="{73CFDACC-26F2-EDFD-59C4-D8ECF271B0F3}"/>
              </a:ext>
            </a:extLst>
          </p:cNvPr>
          <p:cNvSpPr>
            <a:spLocks noGrp="1"/>
          </p:cNvSpPr>
          <p:nvPr>
            <p:ph type="sldNum" sz="quarter" idx="12"/>
          </p:nvPr>
        </p:nvSpPr>
        <p:spPr/>
        <p:txBody>
          <a:bodyPr/>
          <a:lstStyle/>
          <a:p>
            <a:fld id="{6229C22B-4774-6A4F-9027-E795ED4E5985}" type="slidenum">
              <a:rPr lang="en-US" smtClean="0"/>
              <a:t>63</a:t>
            </a:fld>
            <a:endParaRPr lang="en-US" dirty="0"/>
          </a:p>
        </p:txBody>
      </p:sp>
    </p:spTree>
    <p:extLst>
      <p:ext uri="{BB962C8B-B14F-4D97-AF65-F5344CB8AC3E}">
        <p14:creationId xmlns:p14="http://schemas.microsoft.com/office/powerpoint/2010/main" val="13885732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7AE7558-E39F-C790-E4EA-B4E58E93B6D0}"/>
              </a:ext>
            </a:extLst>
          </p:cNvPr>
          <p:cNvSpPr>
            <a:spLocks noGrp="1"/>
          </p:cNvSpPr>
          <p:nvPr>
            <p:ph type="sldNum" sz="quarter" idx="12"/>
          </p:nvPr>
        </p:nvSpPr>
        <p:spPr/>
        <p:txBody>
          <a:bodyPr/>
          <a:lstStyle/>
          <a:p>
            <a:fld id="{6229C22B-4774-6A4F-9027-E795ED4E5985}" type="slidenum">
              <a:rPr lang="en-US" smtClean="0"/>
              <a:t>7</a:t>
            </a:fld>
            <a:endParaRPr lang="en-US" dirty="0"/>
          </a:p>
        </p:txBody>
      </p:sp>
      <p:pic>
        <p:nvPicPr>
          <p:cNvPr id="11" name="Picture 10" descr="A blue icon with people and text&#10;&#10;Description automatically generated with medium confidence">
            <a:extLst>
              <a:ext uri="{FF2B5EF4-FFF2-40B4-BE49-F238E27FC236}">
                <a16:creationId xmlns:a16="http://schemas.microsoft.com/office/drawing/2014/main" id="{EC619F43-34E7-F405-4FD9-7B72F32C4435}"/>
              </a:ext>
            </a:extLst>
          </p:cNvPr>
          <p:cNvPicPr>
            <a:picLocks noChangeAspect="1"/>
          </p:cNvPicPr>
          <p:nvPr/>
        </p:nvPicPr>
        <p:blipFill>
          <a:blip r:embed="rId3"/>
          <a:stretch>
            <a:fillRect/>
          </a:stretch>
        </p:blipFill>
        <p:spPr>
          <a:xfrm>
            <a:off x="209550" y="574675"/>
            <a:ext cx="4559300" cy="6146800"/>
          </a:xfrm>
          <a:prstGeom prst="rect">
            <a:avLst/>
          </a:prstGeom>
        </p:spPr>
      </p:pic>
      <p:pic>
        <p:nvPicPr>
          <p:cNvPr id="3" name="Graphic 2" descr="Badge 1 with solid fill">
            <a:extLst>
              <a:ext uri="{FF2B5EF4-FFF2-40B4-BE49-F238E27FC236}">
                <a16:creationId xmlns:a16="http://schemas.microsoft.com/office/drawing/2014/main" id="{10352107-7FC2-EA06-DB32-9F99F4BFA9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32000" y="117475"/>
            <a:ext cx="914400" cy="914400"/>
          </a:xfrm>
          <a:prstGeom prst="rect">
            <a:avLst/>
          </a:prstGeom>
        </p:spPr>
      </p:pic>
      <p:sp>
        <p:nvSpPr>
          <p:cNvPr id="5" name="Content Placeholder 2">
            <a:extLst>
              <a:ext uri="{FF2B5EF4-FFF2-40B4-BE49-F238E27FC236}">
                <a16:creationId xmlns:a16="http://schemas.microsoft.com/office/drawing/2014/main" id="{A53839D4-B741-2A00-8DEE-3E51A75D9F3E}"/>
              </a:ext>
            </a:extLst>
          </p:cNvPr>
          <p:cNvSpPr txBox="1">
            <a:spLocks/>
          </p:cNvSpPr>
          <p:nvPr/>
        </p:nvSpPr>
        <p:spPr>
          <a:xfrm>
            <a:off x="5254041" y="392112"/>
            <a:ext cx="6099759" cy="614679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a:lnSpc>
                <a:spcPct val="100000"/>
              </a:lnSpc>
              <a:spcBef>
                <a:spcPts val="0"/>
              </a:spcBef>
              <a:spcAft>
                <a:spcPts val="1800"/>
              </a:spcAft>
            </a:pPr>
            <a:r>
              <a:rPr lang="en-US" dirty="0"/>
              <a:t>Some spread in </a:t>
            </a:r>
            <a:r>
              <a:rPr lang="en-US" b="1" dirty="0">
                <a:solidFill>
                  <a:srgbClr val="89492E"/>
                </a:solidFill>
              </a:rPr>
              <a:t>blood and body fluids </a:t>
            </a:r>
            <a:br>
              <a:rPr lang="en-US" dirty="0"/>
            </a:br>
            <a:r>
              <a:rPr lang="en-US" dirty="0"/>
              <a:t>(e.g., hepatitis B)</a:t>
            </a:r>
          </a:p>
          <a:p>
            <a:pPr marL="342900">
              <a:lnSpc>
                <a:spcPct val="100000"/>
              </a:lnSpc>
              <a:spcBef>
                <a:spcPts val="0"/>
              </a:spcBef>
              <a:spcAft>
                <a:spcPts val="1800"/>
              </a:spcAft>
            </a:pPr>
            <a:r>
              <a:rPr lang="en-US" dirty="0"/>
              <a:t>Some spread if </a:t>
            </a:r>
            <a:r>
              <a:rPr lang="en-US" b="1" dirty="0">
                <a:solidFill>
                  <a:srgbClr val="89492E"/>
                </a:solidFill>
              </a:rPr>
              <a:t>stool</a:t>
            </a:r>
            <a:r>
              <a:rPr lang="en-US" dirty="0"/>
              <a:t> contaminates surfaces </a:t>
            </a:r>
            <a:br>
              <a:rPr lang="en-US" dirty="0"/>
            </a:br>
            <a:r>
              <a:rPr lang="en-US" dirty="0"/>
              <a:t>(e.g., hepatitis A)</a:t>
            </a:r>
          </a:p>
          <a:p>
            <a:pPr marL="342900">
              <a:lnSpc>
                <a:spcPct val="100000"/>
              </a:lnSpc>
              <a:spcBef>
                <a:spcPts val="0"/>
              </a:spcBef>
              <a:spcAft>
                <a:spcPts val="1800"/>
              </a:spcAft>
            </a:pPr>
            <a:r>
              <a:rPr lang="en-US" dirty="0"/>
              <a:t>A lot spread in </a:t>
            </a:r>
            <a:r>
              <a:rPr lang="en-US" b="1" dirty="0">
                <a:solidFill>
                  <a:srgbClr val="89492E"/>
                </a:solidFill>
              </a:rPr>
              <a:t>droplets from the airway</a:t>
            </a:r>
            <a:r>
              <a:rPr lang="en-US" dirty="0"/>
              <a:t> during talking, singing, coughing, sneezing, etc.</a:t>
            </a:r>
            <a:br>
              <a:rPr lang="en-US" dirty="0"/>
            </a:br>
            <a:r>
              <a:rPr lang="en-US" dirty="0"/>
              <a:t>(e.g., flu, COVID-19, RSV, </a:t>
            </a:r>
            <a:br>
              <a:rPr lang="en-US" dirty="0"/>
            </a:br>
            <a:r>
              <a:rPr lang="en-US" dirty="0"/>
              <a:t>whooping cough, strep pneumonia)</a:t>
            </a:r>
          </a:p>
        </p:txBody>
      </p:sp>
    </p:spTree>
    <p:extLst>
      <p:ext uri="{BB962C8B-B14F-4D97-AF65-F5344CB8AC3E}">
        <p14:creationId xmlns:p14="http://schemas.microsoft.com/office/powerpoint/2010/main" val="16844864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523C6AC9-7390-D178-0A06-394E2BB18A36}"/>
              </a:ext>
            </a:extLst>
          </p:cNvPr>
          <p:cNvSpPr>
            <a:spLocks noGrp="1"/>
          </p:cNvSpPr>
          <p:nvPr>
            <p:ph type="sldNum" sz="quarter" idx="12"/>
          </p:nvPr>
        </p:nvSpPr>
        <p:spPr/>
        <p:txBody>
          <a:bodyPr/>
          <a:lstStyle/>
          <a:p>
            <a:fld id="{6229C22B-4774-6A4F-9027-E795ED4E5985}" type="slidenum">
              <a:rPr lang="en-US" smtClean="0"/>
              <a:t>8</a:t>
            </a:fld>
            <a:endParaRPr lang="en-US" dirty="0"/>
          </a:p>
        </p:txBody>
      </p:sp>
      <p:sp>
        <p:nvSpPr>
          <p:cNvPr id="5" name="Rounded Rectangle 4">
            <a:extLst>
              <a:ext uri="{FF2B5EF4-FFF2-40B4-BE49-F238E27FC236}">
                <a16:creationId xmlns:a16="http://schemas.microsoft.com/office/drawing/2014/main" id="{91611A7B-509E-76E0-7DDD-8B7AAA8F93F8}"/>
              </a:ext>
            </a:extLst>
          </p:cNvPr>
          <p:cNvSpPr/>
          <p:nvPr/>
        </p:nvSpPr>
        <p:spPr>
          <a:xfrm>
            <a:off x="5769441" y="2633334"/>
            <a:ext cx="3940935" cy="11929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t>Residents</a:t>
            </a:r>
          </a:p>
        </p:txBody>
      </p:sp>
      <p:pic>
        <p:nvPicPr>
          <p:cNvPr id="13" name="Picture 12" descr="A group of people wearing scrubs&#10;&#10;Description automatically generated">
            <a:extLst>
              <a:ext uri="{FF2B5EF4-FFF2-40B4-BE49-F238E27FC236}">
                <a16:creationId xmlns:a16="http://schemas.microsoft.com/office/drawing/2014/main" id="{CC604968-F458-D15D-51C3-C9480311703E}"/>
              </a:ext>
            </a:extLst>
          </p:cNvPr>
          <p:cNvPicPr>
            <a:picLocks noChangeAspect="1"/>
          </p:cNvPicPr>
          <p:nvPr/>
        </p:nvPicPr>
        <p:blipFill>
          <a:blip r:embed="rId3"/>
          <a:stretch>
            <a:fillRect/>
          </a:stretch>
        </p:blipFill>
        <p:spPr>
          <a:xfrm>
            <a:off x="94974" y="1487553"/>
            <a:ext cx="3836862" cy="5050784"/>
          </a:xfrm>
          <a:prstGeom prst="rect">
            <a:avLst/>
          </a:prstGeom>
        </p:spPr>
      </p:pic>
      <p:cxnSp>
        <p:nvCxnSpPr>
          <p:cNvPr id="24" name="Curved Connector 23">
            <a:extLst>
              <a:ext uri="{FF2B5EF4-FFF2-40B4-BE49-F238E27FC236}">
                <a16:creationId xmlns:a16="http://schemas.microsoft.com/office/drawing/2014/main" id="{2DAD87E6-D1D6-02A4-D163-1E6BBD681F68}"/>
              </a:ext>
            </a:extLst>
          </p:cNvPr>
          <p:cNvCxnSpPr>
            <a:cxnSpLocks/>
          </p:cNvCxnSpPr>
          <p:nvPr/>
        </p:nvCxnSpPr>
        <p:spPr>
          <a:xfrm flipV="1">
            <a:off x="3608181" y="3353023"/>
            <a:ext cx="1964716" cy="962767"/>
          </a:xfrm>
          <a:prstGeom prst="curvedConnector3">
            <a:avLst/>
          </a:prstGeom>
          <a:ln w="69850">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 name="Graphic 1" descr="Badge with solid fill">
            <a:extLst>
              <a:ext uri="{FF2B5EF4-FFF2-40B4-BE49-F238E27FC236}">
                <a16:creationId xmlns:a16="http://schemas.microsoft.com/office/drawing/2014/main" id="{190B66EA-B3C9-9724-A695-CFE628A6021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56205" y="1030353"/>
            <a:ext cx="914400" cy="914400"/>
          </a:xfrm>
          <a:prstGeom prst="rect">
            <a:avLst/>
          </a:prstGeom>
        </p:spPr>
      </p:pic>
    </p:spTree>
    <p:extLst>
      <p:ext uri="{BB962C8B-B14F-4D97-AF65-F5344CB8AC3E}">
        <p14:creationId xmlns:p14="http://schemas.microsoft.com/office/powerpoint/2010/main" val="16804336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523C6AC9-7390-D178-0A06-394E2BB18A36}"/>
              </a:ext>
            </a:extLst>
          </p:cNvPr>
          <p:cNvSpPr>
            <a:spLocks noGrp="1"/>
          </p:cNvSpPr>
          <p:nvPr>
            <p:ph type="sldNum" sz="quarter" idx="12"/>
          </p:nvPr>
        </p:nvSpPr>
        <p:spPr/>
        <p:txBody>
          <a:bodyPr/>
          <a:lstStyle/>
          <a:p>
            <a:fld id="{6229C22B-4774-6A4F-9027-E795ED4E5985}" type="slidenum">
              <a:rPr lang="en-US" smtClean="0"/>
              <a:t>9</a:t>
            </a:fld>
            <a:endParaRPr lang="en-US" dirty="0"/>
          </a:p>
        </p:txBody>
      </p:sp>
      <p:sp>
        <p:nvSpPr>
          <p:cNvPr id="5" name="Rounded Rectangle 4">
            <a:extLst>
              <a:ext uri="{FF2B5EF4-FFF2-40B4-BE49-F238E27FC236}">
                <a16:creationId xmlns:a16="http://schemas.microsoft.com/office/drawing/2014/main" id="{91611A7B-509E-76E0-7DDD-8B7AAA8F93F8}"/>
              </a:ext>
            </a:extLst>
          </p:cNvPr>
          <p:cNvSpPr/>
          <p:nvPr/>
        </p:nvSpPr>
        <p:spPr>
          <a:xfrm>
            <a:off x="5769441" y="2633334"/>
            <a:ext cx="3940935" cy="11929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t>Residents</a:t>
            </a:r>
          </a:p>
        </p:txBody>
      </p:sp>
      <p:sp>
        <p:nvSpPr>
          <p:cNvPr id="6" name="Content Placeholder 2">
            <a:extLst>
              <a:ext uri="{FF2B5EF4-FFF2-40B4-BE49-F238E27FC236}">
                <a16:creationId xmlns:a16="http://schemas.microsoft.com/office/drawing/2014/main" id="{B05BCDE0-E941-AC69-0D37-7BC3F16A02FE}"/>
              </a:ext>
            </a:extLst>
          </p:cNvPr>
          <p:cNvSpPr txBox="1">
            <a:spLocks/>
          </p:cNvSpPr>
          <p:nvPr/>
        </p:nvSpPr>
        <p:spPr>
          <a:xfrm>
            <a:off x="323066" y="297814"/>
            <a:ext cx="11545868" cy="624375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a:spcBef>
                <a:spcPts val="0"/>
              </a:spcBef>
              <a:spcAft>
                <a:spcPts val="0"/>
              </a:spcAft>
              <a:buNone/>
            </a:pPr>
            <a:r>
              <a:rPr lang="en-US" dirty="0"/>
              <a:t>Once infected, we can spread the germs to other residents &amp; our coworkers.</a:t>
            </a:r>
            <a:br>
              <a:rPr lang="en-US" dirty="0"/>
            </a:br>
            <a:endParaRPr lang="en-US" dirty="0">
              <a:effectLst/>
              <a:ea typeface="Times New Roman" panose="02020603050405020304" pitchFamily="18" charset="0"/>
            </a:endParaRPr>
          </a:p>
        </p:txBody>
      </p:sp>
      <p:sp>
        <p:nvSpPr>
          <p:cNvPr id="10" name="Rounded Rectangle 9">
            <a:extLst>
              <a:ext uri="{FF2B5EF4-FFF2-40B4-BE49-F238E27FC236}">
                <a16:creationId xmlns:a16="http://schemas.microsoft.com/office/drawing/2014/main" id="{21ABA91C-AE2E-9401-5CD7-C91D2B79BB6A}"/>
              </a:ext>
            </a:extLst>
          </p:cNvPr>
          <p:cNvSpPr/>
          <p:nvPr/>
        </p:nvSpPr>
        <p:spPr>
          <a:xfrm>
            <a:off x="5773665" y="5367210"/>
            <a:ext cx="3940935" cy="11929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t>Co-workers</a:t>
            </a:r>
            <a:endParaRPr lang="en-US" dirty="0"/>
          </a:p>
        </p:txBody>
      </p:sp>
      <p:pic>
        <p:nvPicPr>
          <p:cNvPr id="13" name="Picture 12" descr="A group of people wearing scrubs&#10;&#10;Description automatically generated">
            <a:extLst>
              <a:ext uri="{FF2B5EF4-FFF2-40B4-BE49-F238E27FC236}">
                <a16:creationId xmlns:a16="http://schemas.microsoft.com/office/drawing/2014/main" id="{CC604968-F458-D15D-51C3-C9480311703E}"/>
              </a:ext>
            </a:extLst>
          </p:cNvPr>
          <p:cNvPicPr>
            <a:picLocks noChangeAspect="1"/>
          </p:cNvPicPr>
          <p:nvPr/>
        </p:nvPicPr>
        <p:blipFill>
          <a:blip r:embed="rId3"/>
          <a:stretch>
            <a:fillRect/>
          </a:stretch>
        </p:blipFill>
        <p:spPr>
          <a:xfrm>
            <a:off x="94974" y="1487553"/>
            <a:ext cx="3836862" cy="5050784"/>
          </a:xfrm>
          <a:prstGeom prst="rect">
            <a:avLst/>
          </a:prstGeom>
        </p:spPr>
      </p:pic>
      <p:cxnSp>
        <p:nvCxnSpPr>
          <p:cNvPr id="24" name="Curved Connector 23">
            <a:extLst>
              <a:ext uri="{FF2B5EF4-FFF2-40B4-BE49-F238E27FC236}">
                <a16:creationId xmlns:a16="http://schemas.microsoft.com/office/drawing/2014/main" id="{2DAD87E6-D1D6-02A4-D163-1E6BBD681F68}"/>
              </a:ext>
            </a:extLst>
          </p:cNvPr>
          <p:cNvCxnSpPr>
            <a:cxnSpLocks/>
          </p:cNvCxnSpPr>
          <p:nvPr/>
        </p:nvCxnSpPr>
        <p:spPr>
          <a:xfrm flipV="1">
            <a:off x="3608181" y="3353023"/>
            <a:ext cx="1964716" cy="962767"/>
          </a:xfrm>
          <a:prstGeom prst="curvedConnector3">
            <a:avLst/>
          </a:prstGeom>
          <a:ln w="698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Curved Connector 8">
            <a:extLst>
              <a:ext uri="{FF2B5EF4-FFF2-40B4-BE49-F238E27FC236}">
                <a16:creationId xmlns:a16="http://schemas.microsoft.com/office/drawing/2014/main" id="{DEAAC116-7F98-6058-4819-92B5D0E873BE}"/>
              </a:ext>
            </a:extLst>
          </p:cNvPr>
          <p:cNvCxnSpPr>
            <a:cxnSpLocks/>
          </p:cNvCxnSpPr>
          <p:nvPr/>
        </p:nvCxnSpPr>
        <p:spPr>
          <a:xfrm>
            <a:off x="3703744" y="4613815"/>
            <a:ext cx="1869153" cy="1313296"/>
          </a:xfrm>
          <a:prstGeom prst="curvedConnector3">
            <a:avLst/>
          </a:prstGeom>
          <a:ln w="698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Curved Connector 13">
            <a:extLst>
              <a:ext uri="{FF2B5EF4-FFF2-40B4-BE49-F238E27FC236}">
                <a16:creationId xmlns:a16="http://schemas.microsoft.com/office/drawing/2014/main" id="{EF6719B1-769A-4FAC-1E4B-350975C58BED}"/>
              </a:ext>
            </a:extLst>
          </p:cNvPr>
          <p:cNvCxnSpPr>
            <a:cxnSpLocks/>
          </p:cNvCxnSpPr>
          <p:nvPr/>
        </p:nvCxnSpPr>
        <p:spPr>
          <a:xfrm rot="5400000" flipH="1" flipV="1">
            <a:off x="6969794" y="4568860"/>
            <a:ext cx="1235541" cy="12700"/>
          </a:xfrm>
          <a:prstGeom prst="curvedConnector3">
            <a:avLst>
              <a:gd name="adj1" fmla="val 50000"/>
            </a:avLst>
          </a:prstGeom>
          <a:ln w="69850">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 name="Graphic 1" descr="Badge with solid fill">
            <a:extLst>
              <a:ext uri="{FF2B5EF4-FFF2-40B4-BE49-F238E27FC236}">
                <a16:creationId xmlns:a16="http://schemas.microsoft.com/office/drawing/2014/main" id="{D80ADA82-D546-7F2E-7B4F-B054D59921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56205" y="1030353"/>
            <a:ext cx="914400" cy="914400"/>
          </a:xfrm>
          <a:prstGeom prst="rect">
            <a:avLst/>
          </a:prstGeom>
        </p:spPr>
      </p:pic>
    </p:spTree>
    <p:extLst>
      <p:ext uri="{BB962C8B-B14F-4D97-AF65-F5344CB8AC3E}">
        <p14:creationId xmlns:p14="http://schemas.microsoft.com/office/powerpoint/2010/main" val="3651748480"/>
      </p:ext>
    </p:extLst>
  </p:cSld>
  <p:clrMapOvr>
    <a:masterClrMapping/>
  </p:clrMapOvr>
</p:sld>
</file>

<file path=ppt/theme/theme1.xml><?xml version="1.0" encoding="utf-8"?>
<a:theme xmlns:a="http://schemas.openxmlformats.org/drawingml/2006/main" name="Office Theme">
  <a:themeElements>
    <a:clrScheme name="AMDA">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4782</TotalTime>
  <Words>7929</Words>
  <Application>Microsoft Macintosh PowerPoint</Application>
  <PresentationFormat>Widescreen</PresentationFormat>
  <Paragraphs>719</Paragraphs>
  <Slides>63</Slides>
  <Notes>63</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63</vt:i4>
      </vt:variant>
    </vt:vector>
  </HeadingPairs>
  <TitlesOfParts>
    <vt:vector size="77" baseType="lpstr">
      <vt:lpstr>Arial</vt:lpstr>
      <vt:lpstr>Calibri</vt:lpstr>
      <vt:lpstr>Calibri Light</vt:lpstr>
      <vt:lpstr>Courier New</vt:lpstr>
      <vt:lpstr>Dreaming Outloud Pro</vt:lpstr>
      <vt:lpstr>Google Sans</vt:lpstr>
      <vt:lpstr>Lato</vt:lpstr>
      <vt:lpstr>Open Sans</vt:lpstr>
      <vt:lpstr>Symbol</vt:lpstr>
      <vt:lpstr>Times New Roman</vt:lpstr>
      <vt:lpstr>Wingdings</vt:lpstr>
      <vt:lpstr>Office Theme</vt:lpstr>
      <vt:lpstr>Custom Design</vt:lpstr>
      <vt:lpstr>1_Office Theme</vt:lpstr>
      <vt:lpstr>PowerPoint Presentation</vt:lpstr>
      <vt:lpstr>Introductions</vt:lpstr>
      <vt:lpstr>Outline</vt:lpstr>
      <vt:lpstr>Special considerations  for people (like all of us) who  work with older adults </vt:lpstr>
      <vt:lpstr>Three key considerations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New technology for older adults: stronger flu vaccines   </vt:lpstr>
      <vt:lpstr>PowerPoint Presentation</vt:lpstr>
      <vt:lpstr>PowerPoint Presentation</vt:lpstr>
      <vt:lpstr>In summary</vt:lpstr>
      <vt:lpstr>Which vaccines are recommended for older adults and what diseases are we preventing?</vt:lpstr>
      <vt:lpstr>Discussion point:</vt:lpstr>
      <vt:lpstr>Overview</vt:lpstr>
      <vt:lpstr>Lung disease</vt:lpstr>
      <vt:lpstr>PowerPoint Presentation</vt:lpstr>
      <vt:lpstr>PowerPoint Presentation</vt:lpstr>
      <vt:lpstr>PowerPoint Presentation</vt:lpstr>
      <vt:lpstr>Flu</vt:lpstr>
      <vt:lpstr>PowerPoint Presentation</vt:lpstr>
      <vt:lpstr>PowerPoint Presentation</vt:lpstr>
      <vt:lpstr>How effective is flu vaccine?</vt:lpstr>
      <vt:lpstr>COVID-19</vt:lpstr>
      <vt:lpstr>PowerPoint Presentation</vt:lpstr>
      <vt:lpstr>PowerPoint Presentation</vt:lpstr>
      <vt:lpstr>How effective is COVID-19 vaccine?</vt:lpstr>
      <vt:lpstr>Why is the COVID-19 vaccine updated so much?</vt:lpstr>
      <vt:lpstr>Strep Pneumonia Infections (Streptococcal pneumoniae or “pneumococcus”)</vt:lpstr>
      <vt:lpstr>Consequences of pneumococcus infections each year in the U.S.</vt:lpstr>
      <vt:lpstr>PowerPoint Presentation</vt:lpstr>
      <vt:lpstr>Tdap</vt:lpstr>
      <vt:lpstr>Shingles (Zoster)</vt:lpstr>
      <vt:lpstr>The risk of shingles &amp; PHN increase with age</vt:lpstr>
      <vt:lpstr>Discussion point:</vt:lpstr>
      <vt:lpstr>What vaccines are recommended for people  who work with older adults? </vt:lpstr>
      <vt:lpstr>PowerPoint Presentation</vt:lpstr>
      <vt:lpstr>Discussion point:</vt:lpstr>
      <vt:lpstr>We are at special risk of becoming infected because of working in long-term care! </vt:lpstr>
      <vt:lpstr>Another reason to get COVID-19 vaccine:  Prevent Long COVID-19</vt:lpstr>
      <vt:lpstr>    Hepatitis B</vt:lpstr>
      <vt:lpstr>Frequently asked questions</vt:lpstr>
      <vt:lpstr>PowerPoint Presentation</vt:lpstr>
      <vt:lpstr>What is the most common serious side effect to vaccination?</vt:lpstr>
      <vt:lpstr>Allergic reaction is the most common serious side effect to vaccination</vt:lpstr>
      <vt:lpstr>What are the serious side effects to flu and COVID vaccines?</vt:lpstr>
      <vt:lpstr>Possible serious side effect: Flu vaccine</vt:lpstr>
      <vt:lpstr>Possible serious side effects: COVID-19 vaccine</vt:lpstr>
      <vt:lpstr>Answers to common concerns about COVID vaccines?</vt:lpstr>
      <vt:lpstr>Are the vaccine benefits worth the side effects? </vt:lpstr>
      <vt:lpstr>Will vaccines harm my fertility?</vt:lpstr>
      <vt:lpstr>Helping to make sure residents are vaccinated</vt:lpstr>
      <vt:lpstr>PowerPoint Presentation</vt:lpstr>
      <vt:lpstr>PowerPoint Presentation</vt:lpstr>
      <vt:lpstr>Discussion point:</vt:lpstr>
      <vt:lpstr>Information specific to  our workplace</vt:lpstr>
      <vt:lpstr>Information specific to our site</vt:lpstr>
      <vt:lpstr>Please complete the evaluation of this session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Humiston, Sharon,</dc:creator>
  <cp:lastModifiedBy>Lainey Petrakes</cp:lastModifiedBy>
  <cp:revision>57</cp:revision>
  <dcterms:created xsi:type="dcterms:W3CDTF">2023-10-23T19:13:17Z</dcterms:created>
  <dcterms:modified xsi:type="dcterms:W3CDTF">2024-02-26T21:09:14Z</dcterms:modified>
</cp:coreProperties>
</file>